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7"/>
  </p:notesMasterIdLst>
  <p:sldIdLst>
    <p:sldId id="256" r:id="rId2"/>
    <p:sldId id="257" r:id="rId3"/>
    <p:sldId id="258" r:id="rId4"/>
    <p:sldId id="259" r:id="rId5"/>
    <p:sldId id="260"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340" r:id="rId27"/>
    <p:sldId id="339" r:id="rId28"/>
    <p:sldId id="284" r:id="rId29"/>
    <p:sldId id="285" r:id="rId30"/>
    <p:sldId id="286" r:id="rId31"/>
    <p:sldId id="261" r:id="rId32"/>
    <p:sldId id="262"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283" r:id="rId8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50800" cap="flat">
              <a:noFill/>
              <a:miter lim="400000"/>
            </a:ln>
          </a:left>
          <a:right>
            <a:ln w="50800" cap="flat">
              <a:noFill/>
              <a:miter lim="400000"/>
            </a:ln>
          </a:right>
          <a:top>
            <a:ln w="50800" cap="flat">
              <a:noFill/>
              <a:miter lim="400000"/>
            </a:ln>
          </a:top>
          <a:bottom>
            <a:ln w="50800" cap="flat">
              <a:noFill/>
              <a:miter lim="400000"/>
            </a:ln>
          </a:bottom>
          <a:insideH>
            <a:ln w="50800" cap="flat">
              <a:noFill/>
              <a:miter lim="400000"/>
            </a:ln>
          </a:insideH>
          <a:insideV>
            <a:ln w="508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EBEBEB"/>
          </a:solidFill>
        </a:fill>
      </a:tcStyle>
    </a:band2H>
    <a:firstCo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258" y="1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6" name="Shape 156"/>
          <p:cNvSpPr>
            <a:spLocks noGrp="1" noRot="1" noChangeAspect="1"/>
          </p:cNvSpPr>
          <p:nvPr>
            <p:ph type="sldImg"/>
          </p:nvPr>
        </p:nvSpPr>
        <p:spPr>
          <a:xfrm>
            <a:off x="1143000" y="685800"/>
            <a:ext cx="4572000" cy="3429000"/>
          </a:xfrm>
          <a:prstGeom prst="rect">
            <a:avLst/>
          </a:prstGeom>
        </p:spPr>
        <p:txBody>
          <a:bodyPr/>
          <a:lstStyle/>
          <a:p>
            <a:endParaRPr/>
          </a:p>
        </p:txBody>
      </p:sp>
      <p:sp>
        <p:nvSpPr>
          <p:cNvPr id="157" name="Shape 15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Shape 326"/>
          <p:cNvSpPr>
            <a:spLocks noGrp="1" noRot="1" noChangeAspect="1"/>
          </p:cNvSpPr>
          <p:nvPr>
            <p:ph type="sldImg"/>
          </p:nvPr>
        </p:nvSpPr>
        <p:spPr>
          <a:prstGeom prst="rect">
            <a:avLst/>
          </a:prstGeom>
        </p:spPr>
        <p:txBody>
          <a:bodyPr/>
          <a:lstStyle/>
          <a:p>
            <a:endParaRPr/>
          </a:p>
        </p:txBody>
      </p:sp>
      <p:sp>
        <p:nvSpPr>
          <p:cNvPr id="327" name="Shape 327"/>
          <p:cNvSpPr>
            <a:spLocks noGrp="1"/>
          </p:cNvSpPr>
          <p:nvPr>
            <p:ph type="body" sz="quarter" idx="1"/>
          </p:nvPr>
        </p:nvSpPr>
        <p:spPr>
          <a:prstGeom prst="rect">
            <a:avLst/>
          </a:prstGeom>
        </p:spPr>
        <p:txBody>
          <a:bodyPr/>
          <a:lstStyle/>
          <a:p>
            <a:r>
              <a:t>3 minutes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Shape 653"/>
          <p:cNvSpPr>
            <a:spLocks noGrp="1" noRot="1" noChangeAspect="1"/>
          </p:cNvSpPr>
          <p:nvPr>
            <p:ph type="sldImg"/>
          </p:nvPr>
        </p:nvSpPr>
        <p:spPr>
          <a:prstGeom prst="rect">
            <a:avLst/>
          </a:prstGeom>
        </p:spPr>
        <p:txBody>
          <a:bodyPr/>
          <a:lstStyle/>
          <a:p>
            <a:endParaRPr/>
          </a:p>
        </p:txBody>
      </p:sp>
      <p:sp>
        <p:nvSpPr>
          <p:cNvPr id="654" name="Shape 654"/>
          <p:cNvSpPr>
            <a:spLocks noGrp="1"/>
          </p:cNvSpPr>
          <p:nvPr>
            <p:ph type="body" sz="quarter" idx="1"/>
          </p:nvPr>
        </p:nvSpPr>
        <p:spPr>
          <a:prstGeom prst="rect">
            <a:avLst/>
          </a:prstGeom>
        </p:spPr>
        <p:txBody>
          <a:bodyPr/>
          <a:lstStyle/>
          <a:p>
            <a:r>
              <a:t>easy to use: Deploying your Shiny applications could not be easier. You don’t need to own a server or know how to configure a firewall to deploy and manage your applications in the cloud. No hardware, installation, or annual purchase contract required.</a:t>
            </a:r>
          </a:p>
          <a:p>
            <a:endParaRPr/>
          </a:p>
          <a:p>
            <a:r>
              <a:t>secure: shinyapps.io is secure-by-design. Each Shiny application runs in its own protected environment and access is always SSL encrypted. Standard and Professional plans offer user authentication, preventing anonymous visitors from being able to access your applications.</a:t>
            </a:r>
          </a:p>
          <a:p>
            <a:endParaRPr/>
          </a:p>
          <a:p>
            <a:r>
              <a:t>scalable: We bring our IT team so you won’t have to bring yours. Be confident your compute resources will scale effortlessly as your Shiny applications and users increase.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Shape 369"/>
          <p:cNvSpPr>
            <a:spLocks noGrp="1" noRot="1" noChangeAspect="1"/>
          </p:cNvSpPr>
          <p:nvPr>
            <p:ph type="sldImg"/>
          </p:nvPr>
        </p:nvSpPr>
        <p:spPr>
          <a:prstGeom prst="rect">
            <a:avLst/>
          </a:prstGeom>
        </p:spPr>
        <p:txBody>
          <a:bodyPr/>
          <a:lstStyle/>
          <a:p>
            <a:endParaRPr/>
          </a:p>
        </p:txBody>
      </p:sp>
      <p:sp>
        <p:nvSpPr>
          <p:cNvPr id="370" name="Shape 370"/>
          <p:cNvSpPr>
            <a:spLocks noGrp="1"/>
          </p:cNvSpPr>
          <p:nvPr>
            <p:ph type="body" sz="quarter" idx="1"/>
          </p:nvPr>
        </p:nvSpPr>
        <p:spPr>
          <a:prstGeom prst="rect">
            <a:avLst/>
          </a:prstGeom>
        </p:spPr>
        <p:txBody>
          <a:bodyPr/>
          <a:lstStyle/>
          <a:p>
            <a:r>
              <a:t>Quickly show the UI, say this is too much to parse at once, then skip to next slide with highlighting and go through components step by step</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Shape 381"/>
          <p:cNvSpPr>
            <a:spLocks noGrp="1" noRot="1" noChangeAspect="1"/>
          </p:cNvSpPr>
          <p:nvPr>
            <p:ph type="sldImg"/>
          </p:nvPr>
        </p:nvSpPr>
        <p:spPr>
          <a:prstGeom prst="rect">
            <a:avLst/>
          </a:prstGeom>
        </p:spPr>
        <p:txBody>
          <a:bodyPr/>
          <a:lstStyle/>
          <a:p>
            <a:endParaRPr/>
          </a:p>
        </p:txBody>
      </p:sp>
      <p:sp>
        <p:nvSpPr>
          <p:cNvPr id="382" name="Shape 382"/>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Shape 394"/>
          <p:cNvSpPr>
            <a:spLocks noGrp="1" noRot="1" noChangeAspect="1"/>
          </p:cNvSpPr>
          <p:nvPr>
            <p:ph type="sldImg"/>
          </p:nvPr>
        </p:nvSpPr>
        <p:spPr>
          <a:prstGeom prst="rect">
            <a:avLst/>
          </a:prstGeom>
        </p:spPr>
        <p:txBody>
          <a:bodyPr/>
          <a:lstStyle/>
          <a:p>
            <a:endParaRPr/>
          </a:p>
        </p:txBody>
      </p:sp>
      <p:sp>
        <p:nvSpPr>
          <p:cNvPr id="395" name="Shape 395"/>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a:spLocks noGrp="1" noRot="1" noChangeAspect="1"/>
          </p:cNvSpPr>
          <p:nvPr>
            <p:ph type="sldImg"/>
          </p:nvPr>
        </p:nvSpPr>
        <p:spPr>
          <a:prstGeom prst="rect">
            <a:avLst/>
          </a:prstGeom>
        </p:spPr>
        <p:txBody>
          <a:bodyPr/>
          <a:lstStyle/>
          <a:p>
            <a:endParaRPr/>
          </a:p>
        </p:txBody>
      </p:sp>
      <p:sp>
        <p:nvSpPr>
          <p:cNvPr id="426" name="Shape 426"/>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Shape 442"/>
          <p:cNvSpPr>
            <a:spLocks noGrp="1" noRot="1" noChangeAspect="1"/>
          </p:cNvSpPr>
          <p:nvPr>
            <p:ph type="sldImg"/>
          </p:nvPr>
        </p:nvSpPr>
        <p:spPr>
          <a:prstGeom prst="rect">
            <a:avLst/>
          </a:prstGeom>
        </p:spPr>
        <p:txBody>
          <a:bodyPr/>
          <a:lstStyle/>
          <a:p>
            <a:endParaRPr/>
          </a:p>
        </p:txBody>
      </p:sp>
      <p:sp>
        <p:nvSpPr>
          <p:cNvPr id="443" name="Shape 443"/>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Shape 452"/>
          <p:cNvSpPr>
            <a:spLocks noGrp="1" noRot="1" noChangeAspect="1"/>
          </p:cNvSpPr>
          <p:nvPr>
            <p:ph type="sldImg"/>
          </p:nvPr>
        </p:nvSpPr>
        <p:spPr>
          <a:prstGeom prst="rect">
            <a:avLst/>
          </a:prstGeom>
        </p:spPr>
        <p:txBody>
          <a:bodyPr/>
          <a:lstStyle/>
          <a:p>
            <a:endParaRPr/>
          </a:p>
        </p:txBody>
      </p:sp>
      <p:sp>
        <p:nvSpPr>
          <p:cNvPr id="453" name="Shape 453"/>
          <p:cNvSpPr>
            <a:spLocks noGrp="1"/>
          </p:cNvSpPr>
          <p:nvPr>
            <p:ph type="body" sz="quarter" idx="1"/>
          </p:nvPr>
        </p:nvSpPr>
        <p:spPr>
          <a:prstGeom prst="rect">
            <a:avLst/>
          </a:prstGeom>
        </p:spPr>
        <p:txBody>
          <a:bodyPr/>
          <a:lstStyle/>
          <a:p>
            <a:r>
              <a:t>Quickly show the server function, say this is again too much to parse at once, then skip to next slide with highlighting and go through components step by step</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Shape 504"/>
          <p:cNvSpPr>
            <a:spLocks noGrp="1" noRot="1" noChangeAspect="1"/>
          </p:cNvSpPr>
          <p:nvPr>
            <p:ph type="sldImg"/>
          </p:nvPr>
        </p:nvSpPr>
        <p:spPr>
          <a:prstGeom prst="rect">
            <a:avLst/>
          </a:prstGeom>
        </p:spPr>
        <p:txBody>
          <a:bodyPr/>
          <a:lstStyle/>
          <a:p>
            <a:endParaRPr/>
          </a:p>
        </p:txBody>
      </p:sp>
      <p:sp>
        <p:nvSpPr>
          <p:cNvPr id="505" name="Shape 505"/>
          <p:cNvSpPr>
            <a:spLocks noGrp="1"/>
          </p:cNvSpPr>
          <p:nvPr>
            <p:ph type="body" sz="quarter" idx="1"/>
          </p:nvPr>
        </p:nvSpPr>
        <p:spPr>
          <a:prstGeom prst="rect">
            <a:avLst/>
          </a:prstGeom>
        </p:spPr>
        <p:txBody>
          <a:bodyPr/>
          <a:lstStyle/>
          <a:p>
            <a:r>
              <a:t>Putting it all together…</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pic>
        <p:nvPicPr>
          <p:cNvPr id="16" name="Screen Shot 2014-07-09 at 9.47.41 AM (1).png" descr="Screen Shot 2014-07-09 at 9.47.41 AM (1).png"/>
          <p:cNvPicPr>
            <a:picLocks noChangeAspect="1"/>
          </p:cNvPicPr>
          <p:nvPr/>
        </p:nvPicPr>
        <p:blipFill>
          <a:blip r:embed="rId2">
            <a:extLst/>
          </a:blip>
          <a:stretch>
            <a:fillRect/>
          </a:stretch>
        </p:blipFill>
        <p:spPr>
          <a:xfrm>
            <a:off x="6623597" y="-279400"/>
            <a:ext cx="17785803" cy="10178003"/>
          </a:xfrm>
          <a:prstGeom prst="rect">
            <a:avLst/>
          </a:prstGeom>
          <a:ln w="12700">
            <a:miter lim="400000"/>
          </a:ln>
        </p:spPr>
      </p:pic>
      <p:sp>
        <p:nvSpPr>
          <p:cNvPr id="17" name="title"/>
          <p:cNvSpPr txBox="1">
            <a:spLocks noGrp="1"/>
          </p:cNvSpPr>
          <p:nvPr>
            <p:ph type="body" sz="quarter" idx="21"/>
          </p:nvPr>
        </p:nvSpPr>
        <p:spPr>
          <a:xfrm>
            <a:off x="80527" y="9325888"/>
            <a:ext cx="19995412" cy="2907508"/>
          </a:xfrm>
          <a:prstGeom prst="rect">
            <a:avLst/>
          </a:prstGeom>
        </p:spPr>
        <p:txBody>
          <a:bodyPr anchor="b"/>
          <a:lstStyle>
            <a:lvl1pPr marL="0" indent="0">
              <a:spcBef>
                <a:spcPts val="0"/>
              </a:spcBef>
              <a:buSzTx/>
              <a:buNone/>
              <a:defRPr sz="15000" cap="all">
                <a:solidFill>
                  <a:srgbClr val="447FB5"/>
                </a:solidFill>
              </a:defRPr>
            </a:lvl1pPr>
          </a:lstStyle>
          <a:p>
            <a:r>
              <a:t>title</a:t>
            </a:r>
          </a:p>
        </p:txBody>
      </p:sp>
      <p:sp>
        <p:nvSpPr>
          <p:cNvPr id="18" name="subtitle"/>
          <p:cNvSpPr txBox="1">
            <a:spLocks noGrp="1"/>
          </p:cNvSpPr>
          <p:nvPr>
            <p:ph type="body" sz="quarter" idx="22"/>
          </p:nvPr>
        </p:nvSpPr>
        <p:spPr>
          <a:xfrm>
            <a:off x="80527" y="12269988"/>
            <a:ext cx="19995412" cy="1018340"/>
          </a:xfrm>
          <a:prstGeom prst="rect">
            <a:avLst/>
          </a:prstGeom>
        </p:spPr>
        <p:txBody>
          <a:bodyPr anchor="b"/>
          <a:lstStyle>
            <a:lvl1pPr marL="0" indent="0">
              <a:spcBef>
                <a:spcPts val="0"/>
              </a:spcBef>
              <a:buSzTx/>
              <a:buNone/>
              <a:defRPr sz="6000" b="1" cap="all">
                <a:solidFill>
                  <a:srgbClr val="447FB5"/>
                </a:solidFill>
              </a:defRPr>
            </a:lvl1pPr>
          </a:lstStyle>
          <a:p>
            <a:r>
              <a:t>subtitle</a:t>
            </a:r>
          </a:p>
        </p:txBody>
      </p:sp>
      <p:sp>
        <p:nvSpPr>
          <p:cNvPr id="19"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20" name="Image" descr="Image"/>
          <p:cNvPicPr>
            <a:picLocks noChangeAspect="1"/>
          </p:cNvPicPr>
          <p:nvPr/>
        </p:nvPicPr>
        <p:blipFill>
          <a:blip r:embed="rId3">
            <a:extLst/>
          </a:blip>
          <a:stretch>
            <a:fillRect/>
          </a:stretch>
        </p:blipFill>
        <p:spPr>
          <a:xfrm>
            <a:off x="21493725" y="12348527"/>
            <a:ext cx="2764118" cy="939801"/>
          </a:xfrm>
          <a:prstGeom prst="rect">
            <a:avLst/>
          </a:prstGeom>
          <a:ln w="12700">
            <a:miter lim="400000"/>
          </a:ln>
        </p:spPr>
      </p:pic>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7" name="–Johnny Appleseed"/>
          <p:cNvSpPr>
            <a:spLocks noGrp="1"/>
          </p:cNvSpPr>
          <p:nvPr>
            <p:ph type="body" sz="quarter" idx="21"/>
          </p:nvPr>
        </p:nvSpPr>
        <p:spPr>
          <a:xfrm>
            <a:off x="2387600" y="8001000"/>
            <a:ext cx="19621500" cy="838200"/>
          </a:xfrm>
          <a:prstGeom prst="rect">
            <a:avLst/>
          </a:prstGeom>
        </p:spPr>
        <p:txBody>
          <a:bodyPr anchor="t">
            <a:spAutoFit/>
          </a:bodyPr>
          <a:lstStyle>
            <a:lvl1pPr marL="0" indent="0" algn="ctr">
              <a:spcBef>
                <a:spcPts val="0"/>
              </a:spcBef>
              <a:buSzTx/>
              <a:buNone/>
              <a:defRPr sz="4800">
                <a:solidFill>
                  <a:srgbClr val="535353"/>
                </a:solidFill>
              </a:defRPr>
            </a:lvl1pPr>
          </a:lstStyle>
          <a:p>
            <a:r>
              <a:t>–Johnny Appleseed</a:t>
            </a:r>
          </a:p>
        </p:txBody>
      </p:sp>
      <p:sp>
        <p:nvSpPr>
          <p:cNvPr id="108" name="“Type a quote here.”"/>
          <p:cNvSpPr>
            <a:spLocks noGrp="1"/>
          </p:cNvSpPr>
          <p:nvPr>
            <p:ph type="body" sz="quarter" idx="22"/>
          </p:nvPr>
        </p:nvSpPr>
        <p:spPr>
          <a:xfrm>
            <a:off x="2374900" y="5422899"/>
            <a:ext cx="19621500" cy="1790701"/>
          </a:xfrm>
          <a:prstGeom prst="rect">
            <a:avLst/>
          </a:prstGeom>
        </p:spPr>
        <p:txBody>
          <a:bodyPr>
            <a:spAutoFit/>
          </a:bodyPr>
          <a:lstStyle>
            <a:lvl1pPr marL="0" indent="0" algn="ctr">
              <a:spcBef>
                <a:spcPts val="0"/>
              </a:spcBef>
              <a:buSzTx/>
              <a:buNone/>
              <a:defRPr sz="11100" i="1">
                <a:solidFill>
                  <a:srgbClr val="005493">
                    <a:alpha val="75000"/>
                  </a:srgbClr>
                </a:solidFill>
              </a:defRPr>
            </a:lvl1pPr>
          </a:lstStyle>
          <a:p>
            <a:r>
              <a:t>“Type a quote here.”</a:t>
            </a:r>
          </a:p>
        </p:txBody>
      </p:sp>
      <p:sp>
        <p:nvSpPr>
          <p:cNvPr id="10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1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17"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Solution">
    <p:spTree>
      <p:nvGrpSpPr>
        <p:cNvPr id="1" name=""/>
        <p:cNvGrpSpPr/>
        <p:nvPr/>
      </p:nvGrpSpPr>
      <p:grpSpPr>
        <a:xfrm>
          <a:off x="0" y="0"/>
          <a:ext cx="0" cy="0"/>
          <a:chOff x="0" y="0"/>
          <a:chExt cx="0" cy="0"/>
        </a:xfrm>
      </p:grpSpPr>
      <p:sp>
        <p:nvSpPr>
          <p:cNvPr id="12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25"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sp>
        <p:nvSpPr>
          <p:cNvPr id="126"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pic>
        <p:nvPicPr>
          <p:cNvPr id="127" name="Image" descr="Image"/>
          <p:cNvPicPr>
            <a:picLocks noChangeAspect="1"/>
          </p:cNvPicPr>
          <p:nvPr/>
        </p:nvPicPr>
        <p:blipFill>
          <a:blip r:embed="rId2">
            <a:extLst/>
          </a:blip>
          <a:stretch>
            <a:fillRect/>
          </a:stretch>
        </p:blipFill>
        <p:spPr>
          <a:xfrm>
            <a:off x="254000" y="254000"/>
            <a:ext cx="3251200" cy="3251200"/>
          </a:xfrm>
          <a:prstGeom prst="rect">
            <a:avLst/>
          </a:prstGeom>
          <a:ln w="12700">
            <a:miter lim="400000"/>
          </a:ln>
        </p:spPr>
      </p:pic>
      <p:sp>
        <p:nvSpPr>
          <p:cNvPr id="128"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Exercise">
    <p:spTree>
      <p:nvGrpSpPr>
        <p:cNvPr id="1" name=""/>
        <p:cNvGrpSpPr/>
        <p:nvPr/>
      </p:nvGrpSpPr>
      <p:grpSpPr>
        <a:xfrm>
          <a:off x="0" y="0"/>
          <a:ext cx="0" cy="0"/>
          <a:chOff x="0" y="0"/>
          <a:chExt cx="0" cy="0"/>
        </a:xfrm>
      </p:grpSpPr>
      <p:sp>
        <p:nvSpPr>
          <p:cNvPr id="13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136" name="font-awesome_4-6-3_users_256_0_d3d3d3_none.png" descr="font-awesome_4-6-3_users_256_0_d3d3d3_none.png"/>
          <p:cNvPicPr>
            <a:picLocks noChangeAspect="1"/>
          </p:cNvPicPr>
          <p:nvPr/>
        </p:nvPicPr>
        <p:blipFill>
          <a:blip r:embed="rId2">
            <a:extLst/>
          </a:blip>
          <a:stretch>
            <a:fillRect/>
          </a:stretch>
        </p:blipFill>
        <p:spPr>
          <a:xfrm>
            <a:off x="258712" y="254000"/>
            <a:ext cx="3251201" cy="3251200"/>
          </a:xfrm>
          <a:prstGeom prst="rect">
            <a:avLst/>
          </a:prstGeom>
          <a:ln w="12700">
            <a:miter lim="400000"/>
          </a:ln>
        </p:spPr>
      </p:pic>
      <p:sp>
        <p:nvSpPr>
          <p:cNvPr id="137"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138"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sp>
        <p:nvSpPr>
          <p:cNvPr id="139"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Demo">
    <p:spTree>
      <p:nvGrpSpPr>
        <p:cNvPr id="1" name=""/>
        <p:cNvGrpSpPr/>
        <p:nvPr/>
      </p:nvGrpSpPr>
      <p:grpSpPr>
        <a:xfrm>
          <a:off x="0" y="0"/>
          <a:ext cx="0" cy="0"/>
          <a:chOff x="0" y="0"/>
          <a:chExt cx="0" cy="0"/>
        </a:xfrm>
      </p:grpSpPr>
      <p:sp>
        <p:nvSpPr>
          <p:cNvPr id="14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47"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148" name="Image" descr="Image"/>
          <p:cNvPicPr>
            <a:picLocks noChangeAspect="1"/>
          </p:cNvPicPr>
          <p:nvPr/>
        </p:nvPicPr>
        <p:blipFill>
          <a:blip r:embed="rId2">
            <a:extLst/>
          </a:blip>
          <a:stretch>
            <a:fillRect/>
          </a:stretch>
        </p:blipFill>
        <p:spPr>
          <a:xfrm>
            <a:off x="254000" y="254000"/>
            <a:ext cx="3251200" cy="3251200"/>
          </a:xfrm>
          <a:prstGeom prst="rect">
            <a:avLst/>
          </a:prstGeom>
          <a:ln w="12700">
            <a:miter lim="400000"/>
          </a:ln>
        </p:spPr>
      </p:pic>
      <p:sp>
        <p:nvSpPr>
          <p:cNvPr id="149" name="something.R"/>
          <p:cNvSpPr txBox="1">
            <a:spLocks noGrp="1"/>
          </p:cNvSpPr>
          <p:nvPr>
            <p:ph type="body" sz="quarter" idx="21"/>
          </p:nvPr>
        </p:nvSpPr>
        <p:spPr>
          <a:xfrm>
            <a:off x="9200672" y="6247414"/>
            <a:ext cx="5982656" cy="1221172"/>
          </a:xfrm>
          <a:prstGeom prst="rect">
            <a:avLst/>
          </a:prstGeom>
        </p:spPr>
        <p:txBody>
          <a:bodyPr wrap="none">
            <a:spAutoFit/>
          </a:bodyPr>
          <a:lstStyle>
            <a:lvl1pPr marL="0" indent="0" algn="ctr">
              <a:spcBef>
                <a:spcPts val="0"/>
              </a:spcBef>
              <a:buSzTx/>
              <a:buNone/>
              <a:defRPr sz="7000">
                <a:solidFill>
                  <a:srgbClr val="535353"/>
                </a:solidFill>
                <a:latin typeface="Monaco"/>
                <a:ea typeface="Monaco"/>
                <a:cs typeface="Monaco"/>
                <a:sym typeface="Monaco"/>
              </a:defRPr>
            </a:lvl1pPr>
          </a:lstStyle>
          <a:p>
            <a:r>
              <a:t>something.R</a:t>
            </a:r>
          </a:p>
        </p:txBody>
      </p:sp>
      <p:sp>
        <p:nvSpPr>
          <p:cNvPr id="150"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Instructor">
    <p:spTree>
      <p:nvGrpSpPr>
        <p:cNvPr id="1" name=""/>
        <p:cNvGrpSpPr/>
        <p:nvPr/>
      </p:nvGrpSpPr>
      <p:grpSpPr>
        <a:xfrm>
          <a:off x="0" y="0"/>
          <a:ext cx="0" cy="0"/>
          <a:chOff x="0" y="0"/>
          <a:chExt cx="0" cy="0"/>
        </a:xfrm>
      </p:grpSpPr>
      <p:sp>
        <p:nvSpPr>
          <p:cNvPr id="28" name="instructor…"/>
          <p:cNvSpPr txBox="1">
            <a:spLocks noGrp="1"/>
          </p:cNvSpPr>
          <p:nvPr>
            <p:ph type="body" sz="quarter" idx="21"/>
          </p:nvPr>
        </p:nvSpPr>
        <p:spPr>
          <a:xfrm>
            <a:off x="6546453" y="4794678"/>
            <a:ext cx="11291094" cy="4126644"/>
          </a:xfrm>
          <a:prstGeom prst="rect">
            <a:avLst/>
          </a:prstGeom>
        </p:spPr>
        <p:txBody>
          <a:bodyPr/>
          <a:lstStyle/>
          <a:p>
            <a:pPr marL="0" indent="0" algn="ctr" defTabSz="544830">
              <a:spcBef>
                <a:spcPts val="0"/>
              </a:spcBef>
              <a:buSzTx/>
              <a:buNone/>
              <a:defRPr sz="13728" b="1" cap="all">
                <a:solidFill>
                  <a:srgbClr val="000000"/>
                </a:solidFill>
                <a:latin typeface="Marker Felt"/>
                <a:ea typeface="Marker Felt"/>
                <a:cs typeface="Marker Felt"/>
                <a:sym typeface="Marker Felt"/>
              </a:defRPr>
            </a:pPr>
            <a:r>
              <a:t>instructor </a:t>
            </a:r>
          </a:p>
          <a:p>
            <a:pPr marL="0" indent="0" algn="ctr" defTabSz="544830">
              <a:spcBef>
                <a:spcPts val="0"/>
              </a:spcBef>
              <a:buSzTx/>
              <a:buNone/>
              <a:defRPr sz="13728" b="1" cap="all">
                <a:solidFill>
                  <a:srgbClr val="000000"/>
                </a:solidFill>
                <a:latin typeface="Marker Felt"/>
                <a:ea typeface="Marker Felt"/>
                <a:cs typeface="Marker Felt"/>
                <a:sym typeface="Marker Felt"/>
              </a:defRPr>
            </a:pPr>
            <a:r>
              <a:t>name</a:t>
            </a:r>
          </a:p>
        </p:txBody>
      </p:sp>
      <p:sp>
        <p:nvSpPr>
          <p:cNvPr id="29" name=" @twitter"/>
          <p:cNvSpPr txBox="1">
            <a:spLocks noGrp="1"/>
          </p:cNvSpPr>
          <p:nvPr>
            <p:ph type="body" sz="quarter" idx="22"/>
          </p:nvPr>
        </p:nvSpPr>
        <p:spPr>
          <a:xfrm>
            <a:off x="9662360" y="11050685"/>
            <a:ext cx="5059280" cy="1177998"/>
          </a:xfrm>
          <a:prstGeom prst="rect">
            <a:avLst/>
          </a:prstGeom>
        </p:spPr>
        <p:txBody>
          <a:bodyPr lIns="71437" tIns="71437" rIns="71437" bIns="71437">
            <a:noAutofit/>
          </a:bodyPr>
          <a:lstStyle/>
          <a:p>
            <a:pPr marL="0" indent="0" defTabSz="584200">
              <a:spcBef>
                <a:spcPts val="0"/>
              </a:spcBef>
              <a:buSzTx/>
              <a:buNone/>
              <a:defRPr sz="5600">
                <a:solidFill>
                  <a:srgbClr val="000000"/>
                </a:solidFill>
                <a:latin typeface="Helvetica Neue"/>
                <a:ea typeface="Helvetica Neue"/>
                <a:cs typeface="Helvetica Neue"/>
                <a:sym typeface="Helvetica Neue"/>
              </a:defRPr>
            </a:pPr>
            <a:r>
              <a:rPr b="1">
                <a:solidFill>
                  <a:srgbClr val="0365C0"/>
                </a:solidFill>
                <a:latin typeface="+mj-lt"/>
                <a:ea typeface="+mj-ea"/>
                <a:cs typeface="+mj-cs"/>
                <a:sym typeface="Helvetica"/>
              </a:rPr>
              <a:t></a:t>
            </a:r>
            <a:r>
              <a:t> </a:t>
            </a:r>
            <a:r>
              <a:rPr>
                <a:solidFill>
                  <a:srgbClr val="53585F"/>
                </a:solidFill>
              </a:rPr>
              <a:t>@twitter</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Outline">
    <p:spTree>
      <p:nvGrpSpPr>
        <p:cNvPr id="1" name=""/>
        <p:cNvGrpSpPr/>
        <p:nvPr/>
      </p:nvGrpSpPr>
      <p:grpSpPr>
        <a:xfrm>
          <a:off x="0" y="0"/>
          <a:ext cx="0" cy="0"/>
          <a:chOff x="0" y="0"/>
          <a:chExt cx="0" cy="0"/>
        </a:xfrm>
      </p:grpSpPr>
      <p:sp>
        <p:nvSpPr>
          <p:cNvPr id="37" name="outlin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447FB5"/>
                </a:solidFill>
                <a:latin typeface="+mj-lt"/>
                <a:ea typeface="+mj-ea"/>
                <a:cs typeface="+mj-cs"/>
                <a:sym typeface="Helvetica"/>
              </a:defRPr>
            </a:lvl1pPr>
          </a:lstStyle>
          <a:p>
            <a:r>
              <a:t>outline</a:t>
            </a:r>
          </a:p>
        </p:txBody>
      </p:sp>
      <p:sp>
        <p:nvSpPr>
          <p:cNvPr id="38" name="Body Level One…"/>
          <p:cNvSpPr txBox="1">
            <a:spLocks noGrp="1"/>
          </p:cNvSpPr>
          <p:nvPr>
            <p:ph type="body" idx="21"/>
          </p:nvPr>
        </p:nvSpPr>
        <p:spPr>
          <a:xfrm>
            <a:off x="3151783" y="2312924"/>
            <a:ext cx="18080435" cy="9090151"/>
          </a:xfrm>
          <a:prstGeom prst="rect">
            <a:avLst/>
          </a:prstGeom>
        </p:spPr>
        <p:txBody>
          <a:bodyPr/>
          <a:lstStyle/>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86000" lvl="2" indent="-762000">
              <a:spcBef>
                <a:spcPts val="0"/>
              </a:spcBef>
              <a:buClr>
                <a:srgbClr val="447FB5"/>
              </a:buClr>
              <a:buChar char="‣"/>
              <a:defRPr sz="7000">
                <a:solidFill>
                  <a:srgbClr val="447FB5"/>
                </a:solidFill>
              </a:defRPr>
            </a:pPr>
            <a:r>
              <a:t>Body Level Three</a:t>
            </a:r>
          </a:p>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35200" lvl="2" indent="-762000">
              <a:spcBef>
                <a:spcPts val="0"/>
              </a:spcBef>
              <a:buClr>
                <a:srgbClr val="447FB5"/>
              </a:buClr>
              <a:buChar char="‣"/>
              <a:defRPr sz="7000">
                <a:solidFill>
                  <a:srgbClr val="447FB5"/>
                </a:solidFill>
              </a:defRPr>
            </a:pPr>
            <a:r>
              <a:t>Body Level Three</a:t>
            </a:r>
          </a:p>
        </p:txBody>
      </p:sp>
      <p:sp>
        <p:nvSpPr>
          <p:cNvPr id="3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Section Divider">
    <p:bg>
      <p:bgPr>
        <a:solidFill>
          <a:srgbClr val="447FB5"/>
        </a:solidFill>
        <a:effectLst/>
      </p:bgPr>
    </p:bg>
    <p:spTree>
      <p:nvGrpSpPr>
        <p:cNvPr id="1" name=""/>
        <p:cNvGrpSpPr/>
        <p:nvPr/>
      </p:nvGrpSpPr>
      <p:grpSpPr>
        <a:xfrm>
          <a:off x="0" y="0"/>
          <a:ext cx="0" cy="0"/>
          <a:chOff x="0" y="0"/>
          <a:chExt cx="0" cy="0"/>
        </a:xfrm>
      </p:grpSpPr>
      <p:sp>
        <p:nvSpPr>
          <p:cNvPr id="47" name="Section…"/>
          <p:cNvSpPr txBox="1">
            <a:spLocks noGrp="1"/>
          </p:cNvSpPr>
          <p:nvPr>
            <p:ph type="body" sz="half" idx="21"/>
          </p:nvPr>
        </p:nvSpPr>
        <p:spPr>
          <a:xfrm>
            <a:off x="6426200" y="3291316"/>
            <a:ext cx="16684229" cy="7133368"/>
          </a:xfrm>
          <a:prstGeom prst="rect">
            <a:avLst/>
          </a:prstGeom>
        </p:spPr>
        <p:txBody>
          <a:bodyPr/>
          <a:lstStyle/>
          <a:p>
            <a:pPr marL="0" indent="0" algn="r" defTabSz="800735">
              <a:spcBef>
                <a:spcPts val="6300"/>
              </a:spcBef>
              <a:buSzTx/>
              <a:buNone/>
              <a:defRPr sz="20370">
                <a:solidFill>
                  <a:srgbClr val="FFFFFF"/>
                </a:solidFill>
              </a:defRPr>
            </a:pPr>
            <a:r>
              <a:t>Section</a:t>
            </a:r>
          </a:p>
          <a:p>
            <a:pPr marL="0" indent="0" algn="r" defTabSz="800735">
              <a:spcBef>
                <a:spcPts val="6300"/>
              </a:spcBef>
              <a:buSzTx/>
              <a:buNone/>
              <a:defRPr sz="20370">
                <a:solidFill>
                  <a:srgbClr val="DBDBDB"/>
                </a:solidFill>
              </a:defRPr>
            </a:pPr>
            <a:r>
              <a:t>Name</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Subsection Divider">
    <p:bg>
      <p:bgPr>
        <a:solidFill>
          <a:srgbClr val="DBDBDB"/>
        </a:solidFill>
        <a:effectLst/>
      </p:bgPr>
    </p:bg>
    <p:spTree>
      <p:nvGrpSpPr>
        <p:cNvPr id="1" name=""/>
        <p:cNvGrpSpPr/>
        <p:nvPr/>
      </p:nvGrpSpPr>
      <p:grpSpPr>
        <a:xfrm>
          <a:off x="0" y="0"/>
          <a:ext cx="0" cy="0"/>
          <a:chOff x="0" y="0"/>
          <a:chExt cx="0" cy="0"/>
        </a:xfrm>
      </p:grpSpPr>
      <p:sp>
        <p:nvSpPr>
          <p:cNvPr id="55" name="Subsection…"/>
          <p:cNvSpPr txBox="1">
            <a:spLocks noGrp="1"/>
          </p:cNvSpPr>
          <p:nvPr>
            <p:ph type="body" sz="half" idx="21"/>
          </p:nvPr>
        </p:nvSpPr>
        <p:spPr>
          <a:xfrm>
            <a:off x="1270000" y="3291316"/>
            <a:ext cx="16684229" cy="7133368"/>
          </a:xfrm>
          <a:prstGeom prst="rect">
            <a:avLst/>
          </a:prstGeom>
        </p:spPr>
        <p:txBody>
          <a:bodyPr/>
          <a:lstStyle/>
          <a:p>
            <a:pPr marL="0" indent="0">
              <a:buSzTx/>
              <a:buNone/>
              <a:defRPr sz="16000">
                <a:solidFill>
                  <a:srgbClr val="447FB5"/>
                </a:solidFill>
              </a:defRPr>
            </a:pPr>
            <a:r>
              <a:t>Subsection</a:t>
            </a:r>
          </a:p>
          <a:p>
            <a:pPr marL="0" indent="0">
              <a:buSzTx/>
              <a:buNone/>
              <a:defRPr sz="16000">
                <a:solidFill>
                  <a:srgbClr val="447FB5"/>
                </a:solidFill>
              </a:defRPr>
            </a:pPr>
            <a:r>
              <a:t>Name</a:t>
            </a: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63" name="Object Placeholder"/>
          <p:cNvSpPr txBox="1">
            <a:spLocks noGrp="1"/>
          </p:cNvSpPr>
          <p:nvPr>
            <p:ph idx="3"/>
          </p:nvPr>
        </p:nvSpPr>
        <p:spPr>
          <a:xfrm>
            <a:off x="666750" y="2243435"/>
            <a:ext cx="23050500" cy="10202565"/>
          </a:xfrm>
          <a:prstGeom prst="rect">
            <a:avLst/>
          </a:prstGeom>
        </p:spPr>
        <p:txBody>
          <a:bodyPr/>
          <a:lstStyle/>
          <a:p>
            <a:pPr marL="0" indent="0" algn="ctr">
              <a:spcBef>
                <a:spcPts val="0"/>
              </a:spcBef>
              <a:buSzTx/>
              <a:buNone/>
              <a:defRPr sz="5400">
                <a:solidFill>
                  <a:srgbClr val="535353"/>
                </a:solidFill>
              </a:defRPr>
            </a:pPr>
            <a:endParaRPr/>
          </a:p>
        </p:txBody>
      </p:sp>
      <p:sp>
        <p:nvSpPr>
          <p:cNvPr id="6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65"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66"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67"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75" name="Title Text"/>
          <p:cNvSpPr txBox="1">
            <a:spLocks noGrp="1"/>
          </p:cNvSpPr>
          <p:nvPr>
            <p:ph type="title"/>
          </p:nvPr>
        </p:nvSpPr>
        <p:spPr>
          <a:xfrm>
            <a:off x="666750" y="208033"/>
            <a:ext cx="23050500" cy="1996008"/>
          </a:xfrm>
          <a:prstGeom prst="rect">
            <a:avLst/>
          </a:prstGeom>
        </p:spPr>
        <p:txBody>
          <a:bodyPr/>
          <a:lstStyle>
            <a:lvl1pPr algn="r"/>
          </a:lstStyle>
          <a:p>
            <a:r>
              <a:t>Title Text</a:t>
            </a:r>
          </a:p>
        </p:txBody>
      </p:sp>
      <p:sp>
        <p:nvSpPr>
          <p:cNvPr id="76" name="Body Level One…"/>
          <p:cNvSpPr txBox="1">
            <a:spLocks noGrp="1"/>
          </p:cNvSpPr>
          <p:nvPr>
            <p:ph type="body" idx="1"/>
          </p:nvPr>
        </p:nvSpPr>
        <p:spPr>
          <a:xfrm>
            <a:off x="1488677" y="2310475"/>
            <a:ext cx="21406645" cy="9090151"/>
          </a:xfrm>
          <a:prstGeom prst="rect">
            <a:avLst/>
          </a:prstGeom>
        </p:spPr>
        <p:txBody>
          <a:bodyPr anchor="t"/>
          <a:lstStyle>
            <a:lvl1pPr marL="609996" indent="-609996">
              <a:buClr>
                <a:srgbClr val="447FB5"/>
              </a:buClr>
              <a:buChar char="‣"/>
              <a:defRPr sz="7000"/>
            </a:lvl1pPr>
            <a:lvl2pPr>
              <a:buClr>
                <a:srgbClr val="447FB5"/>
              </a:buClr>
              <a:buChar char="‣"/>
              <a:defRPr sz="7000"/>
            </a:lvl2pPr>
            <a:lvl3pPr>
              <a:buClr>
                <a:srgbClr val="447FB5"/>
              </a:buClr>
              <a:buChar char="‣"/>
              <a:defRPr sz="7000"/>
            </a:lvl3pPr>
            <a:lvl4pPr>
              <a:buClr>
                <a:srgbClr val="447FB5"/>
              </a:buClr>
              <a:buChar char="‣"/>
              <a:defRPr sz="7000"/>
            </a:lvl4pPr>
            <a:lvl5pPr>
              <a:buClr>
                <a:srgbClr val="447FB5"/>
              </a:buClr>
              <a:buChar char="‣"/>
              <a:defRPr sz="7000"/>
            </a:lvl5pPr>
          </a:lstStyle>
          <a:p>
            <a:r>
              <a:t>Body Level One</a:t>
            </a:r>
          </a:p>
          <a:p>
            <a:pPr lvl="1"/>
            <a:r>
              <a:t>Body Level Two</a:t>
            </a:r>
          </a:p>
          <a:p>
            <a:pPr lvl="2"/>
            <a:r>
              <a:t>Body Level Three</a:t>
            </a:r>
          </a:p>
          <a:p>
            <a:pPr lvl="3"/>
            <a:r>
              <a:t>Body Level Four</a:t>
            </a:r>
          </a:p>
          <a:p>
            <a:pPr lvl="4"/>
            <a:r>
              <a:t>Body Level Five</a:t>
            </a:r>
          </a:p>
        </p:txBody>
      </p:sp>
      <p:sp>
        <p:nvSpPr>
          <p:cNvPr id="7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7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79"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amp; Text">
    <p:spTree>
      <p:nvGrpSpPr>
        <p:cNvPr id="1" name=""/>
        <p:cNvGrpSpPr/>
        <p:nvPr/>
      </p:nvGrpSpPr>
      <p:grpSpPr>
        <a:xfrm>
          <a:off x="0" y="0"/>
          <a:ext cx="0" cy="0"/>
          <a:chOff x="0" y="0"/>
          <a:chExt cx="0" cy="0"/>
        </a:xfrm>
      </p:grpSpPr>
      <p:sp>
        <p:nvSpPr>
          <p:cNvPr id="87" name="Title Text"/>
          <p:cNvSpPr txBox="1">
            <a:spLocks noGrp="1"/>
          </p:cNvSpPr>
          <p:nvPr>
            <p:ph type="title"/>
          </p:nvPr>
        </p:nvSpPr>
        <p:spPr>
          <a:xfrm>
            <a:off x="666750" y="208033"/>
            <a:ext cx="23050500" cy="1996008"/>
          </a:xfrm>
          <a:prstGeom prst="rect">
            <a:avLst/>
          </a:prstGeom>
        </p:spPr>
        <p:txBody>
          <a:bodyPr/>
          <a:lstStyle>
            <a:lvl1pPr algn="r"/>
          </a:lstStyle>
          <a:p>
            <a:r>
              <a:t>Title Text</a:t>
            </a:r>
          </a:p>
        </p:txBody>
      </p:sp>
      <p:sp>
        <p:nvSpPr>
          <p:cNvPr id="88" name="Body Level One…"/>
          <p:cNvSpPr txBox="1">
            <a:spLocks noGrp="1"/>
          </p:cNvSpPr>
          <p:nvPr>
            <p:ph type="body" idx="1"/>
          </p:nvPr>
        </p:nvSpPr>
        <p:spPr>
          <a:xfrm>
            <a:off x="666750" y="2312924"/>
            <a:ext cx="23050500" cy="10236917"/>
          </a:xfrm>
          <a:prstGeom prst="rect">
            <a:avLst/>
          </a:prstGeom>
        </p:spPr>
        <p:txBody>
          <a:bodyPr anchor="t"/>
          <a:lstStyle>
            <a:lvl1pPr marL="0" indent="0">
              <a:buSzTx/>
              <a:buNone/>
            </a:lvl1pPr>
            <a:lvl2pPr marL="0" indent="228600">
              <a:buSzTx/>
              <a:buNone/>
            </a:lvl2pPr>
            <a:lvl3pPr marL="0" indent="457200">
              <a:buSzTx/>
              <a:buNone/>
            </a:lvl3pPr>
            <a:lvl4pPr marL="0" indent="685800">
              <a:buSzTx/>
              <a:buNone/>
            </a:lvl4pPr>
            <a:lvl5pPr marL="0" indent="914400">
              <a:buSzTx/>
              <a:buNone/>
            </a:lvl5pPr>
          </a:lstStyle>
          <a:p>
            <a:r>
              <a:t>Body Level One</a:t>
            </a:r>
          </a:p>
          <a:p>
            <a:pPr lvl="1"/>
            <a:r>
              <a:t>Body Level Two</a:t>
            </a:r>
          </a:p>
          <a:p>
            <a:pPr lvl="2"/>
            <a:r>
              <a:t>Body Level Three</a:t>
            </a:r>
          </a:p>
          <a:p>
            <a:pPr lvl="3"/>
            <a:r>
              <a:t>Body Level Four</a:t>
            </a:r>
          </a:p>
          <a:p>
            <a:pPr lvl="4"/>
            <a:r>
              <a:t>Body Level Five</a:t>
            </a:r>
          </a:p>
        </p:txBody>
      </p:sp>
      <p:sp>
        <p:nvSpPr>
          <p:cNvPr id="89" name="Line"/>
          <p:cNvSpPr/>
          <p:nvPr/>
        </p:nvSpPr>
        <p:spPr>
          <a:xfrm>
            <a:off x="0" y="38100"/>
            <a:ext cx="24384001" cy="0"/>
          </a:xfrm>
          <a:prstGeom prst="line">
            <a:avLst/>
          </a:prstGeom>
          <a:ln w="127000">
            <a:solidFill>
              <a:srgbClr val="447FB5"/>
            </a:solidFill>
            <a:miter lim="400000"/>
          </a:ln>
        </p:spPr>
        <p:txBody>
          <a:bodyPr lIns="50800" tIns="50800" rIns="50800" bIns="50800" anchor="ctr"/>
          <a:lstStyle/>
          <a:p>
            <a:endParaRPr/>
          </a:p>
        </p:txBody>
      </p:sp>
      <p:sp>
        <p:nvSpPr>
          <p:cNvPr id="9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91"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92"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6" name="Group"/>
          <p:cNvGrpSpPr/>
          <p:nvPr/>
        </p:nvGrpSpPr>
        <p:grpSpPr>
          <a:xfrm>
            <a:off x="5860851" y="1931114"/>
            <a:ext cx="12662298" cy="8376048"/>
            <a:chOff x="0" y="0"/>
            <a:chExt cx="12662296" cy="8376047"/>
          </a:xfrm>
        </p:grpSpPr>
        <p:sp>
          <p:nvSpPr>
            <p:cNvPr id="2" name="Rounded Rectangle"/>
            <p:cNvSpPr/>
            <p:nvPr/>
          </p:nvSpPr>
          <p:spPr>
            <a:xfrm>
              <a:off x="0" y="89636"/>
              <a:ext cx="12662297" cy="8286412"/>
            </a:xfrm>
            <a:prstGeom prst="roundRect">
              <a:avLst>
                <a:gd name="adj" fmla="val 9043"/>
              </a:avLst>
            </a:prstGeom>
            <a:solidFill>
              <a:srgbClr val="0365C0"/>
            </a:solidFill>
            <a:ln w="12700" cap="flat">
              <a:noFill/>
              <a:miter lim="400000"/>
            </a:ln>
            <a:effectLst>
              <a:outerShdw blurRad="177800" dist="101600" dir="2700000" rotWithShape="0">
                <a:srgbClr val="000000">
                  <a:alpha val="75000"/>
                </a:srgbClr>
              </a:outerShdw>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 name="Rectangle"/>
            <p:cNvSpPr/>
            <p:nvPr/>
          </p:nvSpPr>
          <p:spPr>
            <a:xfrm>
              <a:off x="0" y="2258563"/>
              <a:ext cx="12662297" cy="5366704"/>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 name="HELLO"/>
            <p:cNvSpPr txBox="1"/>
            <p:nvPr/>
          </p:nvSpPr>
          <p:spPr>
            <a:xfrm>
              <a:off x="3839402" y="0"/>
              <a:ext cx="4961188" cy="16732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algn="l" defTabSz="584200">
                <a:defRPr sz="9000" b="1" spc="900">
                  <a:solidFill>
                    <a:srgbClr val="FFFFFF"/>
                  </a:solidFill>
                  <a:latin typeface="Helvetica Neue"/>
                  <a:ea typeface="Helvetica Neue"/>
                  <a:cs typeface="Helvetica Neue"/>
                  <a:sym typeface="Helvetica Neue"/>
                </a:defRPr>
              </a:lvl1pPr>
            </a:lstStyle>
            <a:p>
              <a:r>
                <a:t>HELLO</a:t>
              </a:r>
            </a:p>
          </p:txBody>
        </p:sp>
        <p:sp>
          <p:nvSpPr>
            <p:cNvPr id="5" name="my name is"/>
            <p:cNvSpPr txBox="1"/>
            <p:nvPr/>
          </p:nvSpPr>
          <p:spPr>
            <a:xfrm>
              <a:off x="4393863" y="1294751"/>
              <a:ext cx="3844526" cy="9959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algn="l" defTabSz="584200">
                <a:defRPr>
                  <a:solidFill>
                    <a:srgbClr val="FFFFFF"/>
                  </a:solidFill>
                  <a:latin typeface="Helvetica Neue"/>
                  <a:ea typeface="Helvetica Neue"/>
                  <a:cs typeface="Helvetica Neue"/>
                  <a:sym typeface="Helvetica Neue"/>
                </a:defRPr>
              </a:lvl1pPr>
            </a:lstStyle>
            <a:p>
              <a:r>
                <a:t>my name is</a:t>
              </a:r>
            </a:p>
          </p:txBody>
        </p:sp>
      </p:grpSp>
      <p:sp>
        <p:nvSpPr>
          <p:cNvPr id="7" name="Title Text"/>
          <p:cNvSpPr txBox="1">
            <a:spLocks noGrp="1"/>
          </p:cNvSpPr>
          <p:nvPr>
            <p:ph type="title"/>
          </p:nvPr>
        </p:nvSpPr>
        <p:spPr>
          <a:xfrm>
            <a:off x="673100" y="355600"/>
            <a:ext cx="23050500" cy="342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8" name="Body Level One…"/>
          <p:cNvSpPr txBox="1">
            <a:spLocks noGrp="1"/>
          </p:cNvSpPr>
          <p:nvPr>
            <p:ph type="body" idx="1"/>
          </p:nvPr>
        </p:nvSpPr>
        <p:spPr>
          <a:xfrm>
            <a:off x="673100" y="3835400"/>
            <a:ext cx="23050500" cy="886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9" name="Slide Number"/>
          <p:cNvSpPr txBox="1">
            <a:spLocks noGrp="1"/>
          </p:cNvSpPr>
          <p:nvPr>
            <p:ph type="sldNum" sz="quarter" idx="2"/>
          </p:nvPr>
        </p:nvSpPr>
        <p:spPr>
          <a:xfrm>
            <a:off x="11976099" y="13081000"/>
            <a:ext cx="419101" cy="4572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marL="0" marR="0" indent="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1pPr>
      <a:lvl2pPr marL="0" marR="0" indent="228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2pPr>
      <a:lvl3pPr marL="0" marR="0" indent="457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3pPr>
      <a:lvl4pPr marL="0" marR="0" indent="685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4pPr>
      <a:lvl5pPr marL="0" marR="0" indent="9144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5pPr>
      <a:lvl6pPr marL="0" marR="0" indent="11430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6pPr>
      <a:lvl7pPr marL="0" marR="0" indent="1371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7pPr>
      <a:lvl8pPr marL="0" marR="0" indent="1600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8pPr>
      <a:lvl9pPr marL="0" marR="0" indent="1828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9pPr>
    </p:titleStyle>
    <p:bodyStyle>
      <a:lvl1pPr marL="609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1pPr>
      <a:lvl2pPr marL="1346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2pPr>
      <a:lvl3pPr marL="2083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3pPr>
      <a:lvl4pPr marL="2819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4pPr>
      <a:lvl5pPr marL="35563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5pPr>
      <a:lvl6pPr marL="4292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6pPr>
      <a:lvl7pPr marL="5029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7pPr>
      <a:lvl8pPr marL="5766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8pPr>
      <a:lvl9pPr marL="6502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hyperlink" Target="https://github.com/rforoperations2019/Class-02-Shiny-Intro" TargetMode="External"/><Relationship Id="rId3" Type="http://schemas.openxmlformats.org/officeDocument/2006/relationships/slideLayout" Target="../slideLayouts/slideLayout13.xml"/><Relationship Id="rId7" Type="http://schemas.openxmlformats.org/officeDocument/2006/relationships/hyperlink" Target="https://github.com/orgs/rforoperations2019/" TargetMode="Externa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hyperlink" Target="https://github.com/join" TargetMode="External"/><Relationship Id="rId5" Type="http://schemas.openxmlformats.org/officeDocument/2006/relationships/hyperlink" Target="https://desktop.github.com/" TargetMode="External"/><Relationship Id="rId4" Type="http://schemas.openxmlformats.org/officeDocument/2006/relationships/image" Target="../media/image5.png"/><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hyperlink" Target="https://support.rstudio.com/hc/en-us/articles/200526207-Using-Projects"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3.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3.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hyperlink" Target="https://towardsdatascience.com/introduction-to-github-for-data-scientists-2cf8b9b25fba"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3.png"/><Relationship Id="rId5" Type="http://schemas.openxmlformats.org/officeDocument/2006/relationships/hyperlink" Target="https://github.com/settings/keys" TargetMode="Externa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3.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3.png"/><Relationship Id="rId5" Type="http://schemas.openxmlformats.org/officeDocument/2006/relationships/hyperlink" Target="https://learngitbranching.js.org/" TargetMode="Externa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hyperlink" Target="https://vac-lshtm.shinyapps.io/ncov_tracker/" TargetMode="External"/><Relationship Id="rId2" Type="http://schemas.openxmlformats.org/officeDocument/2006/relationships/hyperlink" Target="https://pittsburghpa.shinyapps.io/BurghsEyeView/" TargetMode="External"/><Relationship Id="rId1" Type="http://schemas.openxmlformats.org/officeDocument/2006/relationships/slideLayout" Target="../slideLayouts/slideLayout9.xml"/><Relationship Id="rId6" Type="http://schemas.openxmlformats.org/officeDocument/2006/relationships/hyperlink" Target="Port%20Authority%20Bus%20Tracker" TargetMode="External"/><Relationship Id="rId5" Type="http://schemas.openxmlformats.org/officeDocument/2006/relationships/hyperlink" Target="https://renkulab.shinyapps.io/COVID-19-Epidemic-Forecasting/" TargetMode="External"/><Relationship Id="rId4" Type="http://schemas.openxmlformats.org/officeDocument/2006/relationships/hyperlink" Target="https://committedtotape.shinyapps.io/sixtyninelovesongs/"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13.xml"/><Relationship Id="rId7" Type="http://schemas.openxmlformats.org/officeDocument/2006/relationships/image" Target="../media/image21.pn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3.tif"/><Relationship Id="rId2" Type="http://schemas.openxmlformats.org/officeDocument/2006/relationships/image" Target="../media/image2.png"/><Relationship Id="rId1" Type="http://schemas.openxmlformats.org/officeDocument/2006/relationships/slideLayout" Target="../slideLayouts/slideLayout11.xml"/><Relationship Id="rId4" Type="http://schemas.openxmlformats.org/officeDocument/2006/relationships/image" Target="../media/image24.tif"/></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hyperlink" Target="mailto:gla@andrew.cmu.edu"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tif"/><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hyperlink" Target="https://www.rstudio.com/resources/cheatsheets/" TargetMode="External"/><Relationship Id="rId4" Type="http://schemas.openxmlformats.org/officeDocument/2006/relationships/image" Target="../media/image29.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3.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png"/><Relationship Id="rId5" Type="http://schemas.openxmlformats.org/officeDocument/2006/relationships/hyperlink" Target="http://shiny.rstudio.com/reference/shiny/latest/" TargetMode="Externa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tif"/><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3.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png"/><Relationship Id="rId5" Type="http://schemas.openxmlformats.org/officeDocument/2006/relationships/hyperlink" Target="http://shiny.rstudio.com/reference/shiny/latest/" TargetMode="External"/><Relationship Id="rId4" Type="http://schemas.openxmlformats.org/officeDocument/2006/relationships/image" Target="../media/image5.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tif"/><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image" Target="../media/image5.pn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tif"/><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hyperlink" Target="http://www.rstudio.com/products/shiny/shiny-server/" TargetMode="Externa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hyperlink" Target="http://www.rstudio.com/products/shiny/shiny-server/" TargetMode="Externa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9.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7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5.png"/><Relationship Id="rId2" Type="http://schemas.openxmlformats.org/officeDocument/2006/relationships/image" Target="../media/image37.png"/><Relationship Id="rId1" Type="http://schemas.openxmlformats.org/officeDocument/2006/relationships/slideLayout" Target="../slideLayouts/slideLayout9.xml"/><Relationship Id="rId6" Type="http://schemas.openxmlformats.org/officeDocument/2006/relationships/image" Target="../media/image42.png"/><Relationship Id="rId5" Type="http://schemas.openxmlformats.org/officeDocument/2006/relationships/image" Target="../media/image44.png"/><Relationship Id="rId4" Type="http://schemas.openxmlformats.org/officeDocument/2006/relationships/image" Target="../media/image36.png"/></Relationships>
</file>

<file path=ppt/slides/_rels/slide7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7.png"/><Relationship Id="rId2" Type="http://schemas.openxmlformats.org/officeDocument/2006/relationships/image" Target="../media/image37.png"/><Relationship Id="rId1" Type="http://schemas.openxmlformats.org/officeDocument/2006/relationships/slideLayout" Target="../slideLayouts/slideLayout9.xml"/><Relationship Id="rId6" Type="http://schemas.openxmlformats.org/officeDocument/2006/relationships/image" Target="../media/image46.png"/><Relationship Id="rId5" Type="http://schemas.openxmlformats.org/officeDocument/2006/relationships/image" Target="../media/image44.png"/><Relationship Id="rId4" Type="http://schemas.openxmlformats.org/officeDocument/2006/relationships/image" Target="../media/image36.png"/><Relationship Id="rId9" Type="http://schemas.openxmlformats.org/officeDocument/2006/relationships/image" Target="../media/image49.png"/></Relationships>
</file>

<file path=ppt/slides/_rels/slide79.xml.rels><?xml version="1.0" encoding="UTF-8" standalone="yes"?>
<Relationships xmlns="http://schemas.openxmlformats.org/package/2006/relationships"><Relationship Id="rId3" Type="http://schemas.openxmlformats.org/officeDocument/2006/relationships/hyperlink" Target="https://www.rstudio.com/resources/webinars/administering-shiny-server-pro/" TargetMode="External"/><Relationship Id="rId2" Type="http://schemas.openxmlformats.org/officeDocument/2006/relationships/hyperlink" Target="https://shiny.rstudio.com/tutorial/written-tutorial/lesson7/" TargetMode="Externa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22.png"/><Relationship Id="rId5" Type="http://schemas.openxmlformats.org/officeDocument/2006/relationships/image" Target="../media/image5.png"/><Relationship Id="rId4" Type="http://schemas.openxmlformats.org/officeDocument/2006/relationships/image" Target="../media/image2.png"/></Relationships>
</file>

<file path=ppt/slides/_rels/slide81.xml.rels><?xml version="1.0" encoding="UTF-8" standalone="yes"?>
<Relationships xmlns="http://schemas.openxmlformats.org/package/2006/relationships"><Relationship Id="rId2" Type="http://schemas.openxmlformats.org/officeDocument/2006/relationships/hyperlink" Target="https://www.rstudio.com/products/connect/" TargetMode="Externa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hyperlink" Target="https://www.shinyproxy.io/" TargetMode="Externa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hyperlink" Target="https://github.com/openanalytics/shinyproxy" TargetMode="Externa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5.png"/><Relationship Id="rId2" Type="http://schemas.openxmlformats.org/officeDocument/2006/relationships/image" Target="../media/image37.png"/><Relationship Id="rId1" Type="http://schemas.openxmlformats.org/officeDocument/2006/relationships/slideLayout" Target="../slideLayouts/slideLayout9.xml"/><Relationship Id="rId6" Type="http://schemas.openxmlformats.org/officeDocument/2006/relationships/image" Target="../media/image42.png"/><Relationship Id="rId5" Type="http://schemas.openxmlformats.org/officeDocument/2006/relationships/image" Target="../media/image44.png"/><Relationship Id="rId4" Type="http://schemas.openxmlformats.org/officeDocument/2006/relationships/image" Target="../media/image36.png"/></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 name="Screen Shot 2014-07-09 at 9.47.41 AM (1).png" descr="Screen Shot 2014-07-09 at 9.47.41 AM (1).png"/>
          <p:cNvPicPr>
            <a:picLocks noChangeAspect="1"/>
          </p:cNvPicPr>
          <p:nvPr/>
        </p:nvPicPr>
        <p:blipFill>
          <a:blip r:embed="rId2">
            <a:extLst/>
          </a:blip>
          <a:stretch>
            <a:fillRect/>
          </a:stretch>
        </p:blipFill>
        <p:spPr>
          <a:xfrm>
            <a:off x="6623597" y="-279400"/>
            <a:ext cx="17785803" cy="10178003"/>
          </a:xfrm>
          <a:prstGeom prst="rect">
            <a:avLst/>
          </a:prstGeom>
          <a:ln w="12700">
            <a:miter lim="400000"/>
          </a:ln>
        </p:spPr>
      </p:pic>
      <p:sp>
        <p:nvSpPr>
          <p:cNvPr id="160" name="Course Intro"/>
          <p:cNvSpPr txBox="1">
            <a:spLocks noGrp="1"/>
          </p:cNvSpPr>
          <p:nvPr>
            <p:ph type="body" idx="21"/>
          </p:nvPr>
        </p:nvSpPr>
        <p:spPr>
          <a:prstGeom prst="rect">
            <a:avLst/>
          </a:prstGeom>
        </p:spPr>
        <p:txBody>
          <a:bodyPr/>
          <a:lstStyle/>
          <a:p>
            <a:r>
              <a:rPr dirty="0"/>
              <a:t>Course </a:t>
            </a:r>
            <a:r>
              <a:rPr lang="en-US" dirty="0"/>
              <a:t>Overview</a:t>
            </a:r>
            <a:endParaRPr dirty="0"/>
          </a:p>
        </p:txBody>
      </p:sp>
      <p:sp>
        <p:nvSpPr>
          <p:cNvPr id="161" name="&amp; Github for Data science"/>
          <p:cNvSpPr txBox="1">
            <a:spLocks noGrp="1"/>
          </p:cNvSpPr>
          <p:nvPr>
            <p:ph type="body" idx="22"/>
          </p:nvPr>
        </p:nvSpPr>
        <p:spPr>
          <a:prstGeom prst="rect">
            <a:avLst/>
          </a:prstGeom>
        </p:spPr>
        <p:txBody>
          <a:bodyPr/>
          <a:lstStyle/>
          <a:p>
            <a:r>
              <a:rPr dirty="0"/>
              <a:t>&amp; </a:t>
            </a:r>
            <a:r>
              <a:rPr lang="en-US" dirty="0"/>
              <a:t>Introduction to GitHub &amp; Shiny</a:t>
            </a:r>
            <a:endParaRPr dirty="0"/>
          </a:p>
        </p:txBody>
      </p:sp>
      <p:sp>
        <p:nvSpPr>
          <p:cNvPr id="162"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63" name="Image" descr="Image"/>
          <p:cNvPicPr>
            <a:picLocks noChangeAspect="1"/>
          </p:cNvPicPr>
          <p:nvPr/>
        </p:nvPicPr>
        <p:blipFill>
          <a:blip r:embed="rId3">
            <a:extLst/>
          </a:blip>
          <a:stretch>
            <a:fillRect/>
          </a:stretch>
        </p:blipFill>
        <p:spPr>
          <a:xfrm>
            <a:off x="21493725" y="12348527"/>
            <a:ext cx="2764118" cy="939801"/>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Other version control"/>
          <p:cNvSpPr txBox="1">
            <a:spLocks noGrp="1"/>
          </p:cNvSpPr>
          <p:nvPr>
            <p:ph type="title"/>
          </p:nvPr>
        </p:nvSpPr>
        <p:spPr>
          <a:prstGeom prst="rect">
            <a:avLst/>
          </a:prstGeom>
        </p:spPr>
        <p:txBody>
          <a:bodyPr/>
          <a:lstStyle>
            <a:lvl1pPr defTabSz="676909">
              <a:defRPr sz="12300"/>
            </a:lvl1pPr>
          </a:lstStyle>
          <a:p>
            <a:r>
              <a:t>Other version control</a:t>
            </a:r>
          </a:p>
        </p:txBody>
      </p:sp>
      <p:sp>
        <p:nvSpPr>
          <p:cNvPr id="195" name="There are other kinds of version control software, GitLab also uses git.…"/>
          <p:cNvSpPr txBox="1">
            <a:spLocks noGrp="1"/>
          </p:cNvSpPr>
          <p:nvPr>
            <p:ph type="body" idx="1"/>
          </p:nvPr>
        </p:nvSpPr>
        <p:spPr>
          <a:prstGeom prst="rect">
            <a:avLst/>
          </a:prstGeom>
        </p:spPr>
        <p:txBody>
          <a:bodyPr/>
          <a:lstStyle/>
          <a:p>
            <a:r>
              <a:t>There are other kinds of version control software, GitLab also uses git.</a:t>
            </a:r>
          </a:p>
          <a:p>
            <a:endParaRPr/>
          </a:p>
          <a:p>
            <a:endParaRPr/>
          </a:p>
          <a:p>
            <a:r>
              <a:t>We will be using Github in this course, but if in a future life, you might use these others.</a:t>
            </a:r>
          </a:p>
        </p:txBody>
      </p:sp>
      <p:pic>
        <p:nvPicPr>
          <p:cNvPr id="196" name="gitlab-logo-gray-stacked-rgb.jpg" descr="gitlab-logo-gray-stacked-rgb.jpg"/>
          <p:cNvPicPr>
            <a:picLocks noChangeAspect="1"/>
          </p:cNvPicPr>
          <p:nvPr/>
        </p:nvPicPr>
        <p:blipFill>
          <a:blip r:embed="rId2">
            <a:extLst/>
          </a:blip>
          <a:stretch>
            <a:fillRect/>
          </a:stretch>
        </p:blipFill>
        <p:spPr>
          <a:xfrm>
            <a:off x="9034415" y="4021085"/>
            <a:ext cx="2879031" cy="2609435"/>
          </a:xfrm>
          <a:prstGeom prst="rect">
            <a:avLst/>
          </a:prstGeom>
          <a:ln w="12700">
            <a:miter lim="400000"/>
          </a:ln>
        </p:spPr>
      </p:pic>
      <p:pic>
        <p:nvPicPr>
          <p:cNvPr id="197" name="1200px-Subversion_Logo.svg.png" descr="1200px-Subversion_Logo.svg.png"/>
          <p:cNvPicPr>
            <a:picLocks noChangeAspect="1"/>
          </p:cNvPicPr>
          <p:nvPr/>
        </p:nvPicPr>
        <p:blipFill>
          <a:blip r:embed="rId3">
            <a:extLst/>
          </a:blip>
          <a:stretch>
            <a:fillRect/>
          </a:stretch>
        </p:blipFill>
        <p:spPr>
          <a:xfrm>
            <a:off x="13806183" y="4166548"/>
            <a:ext cx="3874944" cy="2318509"/>
          </a:xfrm>
          <a:prstGeom prst="rect">
            <a:avLst/>
          </a:prstGeom>
          <a:ln w="12700">
            <a:miter lim="400000"/>
          </a:ln>
        </p:spPr>
      </p:pic>
      <p:pic>
        <p:nvPicPr>
          <p:cNvPr id="198" name="mission-clipart-developer-6.png" descr="mission-clipart-developer-6.png"/>
          <p:cNvPicPr>
            <a:picLocks noChangeAspect="1"/>
          </p:cNvPicPr>
          <p:nvPr/>
        </p:nvPicPr>
        <p:blipFill>
          <a:blip r:embed="rId4">
            <a:extLst/>
          </a:blip>
          <a:stretch>
            <a:fillRect/>
          </a:stretch>
        </p:blipFill>
        <p:spPr>
          <a:xfrm>
            <a:off x="652683" y="4115241"/>
            <a:ext cx="7043264" cy="2421123"/>
          </a:xfrm>
          <a:prstGeom prst="rect">
            <a:avLst/>
          </a:prstGeom>
          <a:ln w="12700">
            <a:miter lim="400000"/>
          </a:ln>
        </p:spPr>
      </p:pic>
      <p:pic>
        <p:nvPicPr>
          <p:cNvPr id="199" name="200px-New_Mercurial_logo.svg.png" descr="200px-New_Mercurial_logo.svg.png"/>
          <p:cNvPicPr>
            <a:picLocks noChangeAspect="1"/>
          </p:cNvPicPr>
          <p:nvPr/>
        </p:nvPicPr>
        <p:blipFill>
          <a:blip r:embed="rId5">
            <a:extLst/>
          </a:blip>
          <a:stretch>
            <a:fillRect/>
          </a:stretch>
        </p:blipFill>
        <p:spPr>
          <a:xfrm>
            <a:off x="19573864" y="3801802"/>
            <a:ext cx="2540001" cy="3048001"/>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 name="github-flow.png" descr="github-flow.png"/>
          <p:cNvPicPr>
            <a:picLocks noChangeAspect="1"/>
          </p:cNvPicPr>
          <p:nvPr/>
        </p:nvPicPr>
        <p:blipFill>
          <a:blip r:embed="rId2">
            <a:extLst/>
          </a:blip>
          <a:stretch>
            <a:fillRect/>
          </a:stretch>
        </p:blipFill>
        <p:spPr>
          <a:xfrm>
            <a:off x="-1130300" y="3505200"/>
            <a:ext cx="26644600" cy="6705600"/>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Github Desktop…"/>
          <p:cNvSpPr txBox="1">
            <a:spLocks noGrp="1"/>
          </p:cNvSpPr>
          <p:nvPr>
            <p:ph type="body" idx="21"/>
          </p:nvPr>
        </p:nvSpPr>
        <p:spPr>
          <a:prstGeom prst="rect">
            <a:avLst/>
          </a:prstGeom>
        </p:spPr>
        <p:txBody>
          <a:bodyPr/>
          <a:lstStyle/>
          <a:p>
            <a:pPr marL="0" indent="0" defTabSz="643889">
              <a:spcBef>
                <a:spcPts val="5000"/>
              </a:spcBef>
              <a:buSzTx/>
              <a:buNone/>
              <a:defRPr sz="12480">
                <a:solidFill>
                  <a:srgbClr val="447FB5"/>
                </a:solidFill>
              </a:defRPr>
            </a:pPr>
            <a:r>
              <a:t>Github Desktop</a:t>
            </a:r>
          </a:p>
          <a:p>
            <a:pPr marL="0" indent="0" defTabSz="643889">
              <a:spcBef>
                <a:spcPts val="5000"/>
              </a:spcBef>
              <a:buSzTx/>
              <a:buNone/>
              <a:defRPr sz="12480">
                <a:solidFill>
                  <a:srgbClr val="447FB5"/>
                </a:solidFill>
              </a:defRPr>
            </a:pPr>
            <a:r>
              <a:t>and the Web</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06" name="font-awesome_4-6-3_users_256_0_d3d3d3_none.png" descr="font-awesome_4-6-3_users_256_0_d3d3d3_none.png"/>
          <p:cNvPicPr>
            <a:picLocks noChangeAspect="1"/>
          </p:cNvPicPr>
          <p:nvPr/>
        </p:nvPicPr>
        <p:blipFill>
          <a:blip r:embed="rId4">
            <a:extLst/>
          </a:blip>
          <a:stretch>
            <a:fillRect/>
          </a:stretch>
        </p:blipFill>
        <p:spPr>
          <a:xfrm>
            <a:off x="258712" y="254000"/>
            <a:ext cx="3251201" cy="3251200"/>
          </a:xfrm>
          <a:prstGeom prst="rect">
            <a:avLst/>
          </a:prstGeom>
          <a:ln w="12700">
            <a:miter lim="400000"/>
          </a:ln>
        </p:spPr>
      </p:pic>
      <p:sp>
        <p:nvSpPr>
          <p:cNvPr id="207"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08" name="Download Github Desktop: https://desktop.github.com/…"/>
          <p:cNvSpPr txBox="1">
            <a:spLocks noGrp="1"/>
          </p:cNvSpPr>
          <p:nvPr>
            <p:ph type="body" idx="21"/>
          </p:nvPr>
        </p:nvSpPr>
        <p:spPr>
          <a:prstGeom prst="rect">
            <a:avLst/>
          </a:prstGeom>
        </p:spPr>
        <p:txBody>
          <a:bodyPr/>
          <a:lstStyle/>
          <a:p>
            <a:r>
              <a:t>Download Github Desktop: </a:t>
            </a:r>
            <a:r>
              <a:rPr u="sng">
                <a:hlinkClick r:id="rId5"/>
              </a:rPr>
              <a:t>https://desktop.github.com/</a:t>
            </a:r>
          </a:p>
          <a:p>
            <a:r>
              <a:t>Sign up for Github: </a:t>
            </a:r>
            <a:r>
              <a:rPr u="sng">
                <a:hlinkClick r:id="rId6"/>
              </a:rPr>
              <a:t>https://github.com/join</a:t>
            </a:r>
          </a:p>
          <a:p>
            <a:r>
              <a:t>Got to course page: </a:t>
            </a:r>
            <a:r>
              <a:rPr u="sng">
                <a:hlinkClick r:id="rId7"/>
              </a:rPr>
              <a:t>https://github.com/orgs/rforoperations2019/</a:t>
            </a:r>
          </a:p>
          <a:p>
            <a:pPr lvl="1"/>
            <a:r>
              <a:t>Clone Class 2 repo: </a:t>
            </a:r>
            <a:r>
              <a:rPr u="sng">
                <a:hlinkClick r:id="rId8"/>
              </a:rPr>
              <a:t>https://github.com/rforoperations2019/Class-02-Shiny-Intro</a:t>
            </a:r>
          </a:p>
          <a:p>
            <a:pPr lvl="1"/>
            <a:r>
              <a:t>Create your own branch as your CMU username</a:t>
            </a:r>
          </a:p>
        </p:txBody>
      </p:sp>
      <p:pic>
        <p:nvPicPr>
          <p:cNvPr id="209" name="timer_5min.mov" descr="timer_5min.mov"/>
          <p:cNvPicPr>
            <a:picLocks/>
          </p:cNvPicPr>
          <p:nvPr>
            <a:videoFile r:link="rId2"/>
            <p:extLst>
              <p:ext uri="{DAA4B4D4-6D71-4841-9C94-3DE7FCFB9230}">
                <p14:media xmlns:p14="http://schemas.microsoft.com/office/powerpoint/2010/main" r:embed="rId1"/>
              </p:ext>
            </p:extLst>
          </p:nvPr>
        </p:nvPicPr>
        <p:blipFill>
          <a:blip r:embed="rId9">
            <a:extLst/>
          </a:blip>
          <a:stretch>
            <a:fillRect/>
          </a:stretch>
        </p:blipFill>
        <p:spPr>
          <a:xfrm>
            <a:off x="18972711" y="10335042"/>
            <a:ext cx="4445001" cy="1587501"/>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09"/>
                </p:tgtEl>
              </p:cMediaNode>
            </p:video>
            <p:seq concurrent="1" prevAc="none" nextAc="seek">
              <p:cTn id="8" restart="whenNotActive" fill="hold" evtFilter="cancelBubble" nodeType="interactiveSeq">
                <p:stCondLst>
                  <p:cond evt="onClick" delay="0">
                    <p:tgtEl>
                      <p:spTgt spid="20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09"/>
                                        </p:tgtEl>
                                      </p:cBhvr>
                                    </p:cmd>
                                  </p:childTnLst>
                                </p:cTn>
                              </p:par>
                            </p:childTnLst>
                          </p:cTn>
                        </p:par>
                      </p:childTnLst>
                    </p:cTn>
                  </p:par>
                </p:childTnLst>
              </p:cTn>
              <p:nextCondLst>
                <p:cond evt="onClick" delay="0">
                  <p:tgtEl>
                    <p:spTgt spid="209"/>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Github and Projects in RStudio"/>
          <p:cNvSpPr txBox="1">
            <a:spLocks noGrp="1"/>
          </p:cNvSpPr>
          <p:nvPr>
            <p:ph type="body" idx="21"/>
          </p:nvPr>
        </p:nvSpPr>
        <p:spPr>
          <a:prstGeom prst="rect">
            <a:avLst/>
          </a:prstGeom>
        </p:spPr>
        <p:txBody>
          <a:bodyPr/>
          <a:lstStyle>
            <a:lvl1pPr marL="0" indent="0" defTabSz="709930">
              <a:spcBef>
                <a:spcPts val="5500"/>
              </a:spcBef>
              <a:buSzTx/>
              <a:buNone/>
              <a:defRPr sz="13760">
                <a:solidFill>
                  <a:srgbClr val="447FB5"/>
                </a:solidFill>
              </a:defRPr>
            </a:lvl1pPr>
          </a:lstStyle>
          <a:p>
            <a:r>
              <a:t>Github and Projects in RStudio</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Geoffrey Arnold"/>
          <p:cNvSpPr>
            <a:spLocks noGrp="1"/>
          </p:cNvSpPr>
          <p:nvPr>
            <p:ph type="body" idx="21"/>
          </p:nvPr>
        </p:nvSpPr>
        <p:spPr>
          <a:prstGeom prst="rect">
            <a:avLst/>
          </a:prstGeom>
        </p:spPr>
        <p:txBody>
          <a:bodyPr/>
          <a:lstStyle/>
          <a:p>
            <a:r>
              <a:t>–Geoffrey Arnold</a:t>
            </a:r>
          </a:p>
        </p:txBody>
      </p:sp>
      <p:sp>
        <p:nvSpPr>
          <p:cNvPr id="214" name="“R Projects are great.”"/>
          <p:cNvSpPr>
            <a:spLocks noGrp="1"/>
          </p:cNvSpPr>
          <p:nvPr>
            <p:ph type="body" idx="22"/>
          </p:nvPr>
        </p:nvSpPr>
        <p:spPr>
          <a:prstGeom prst="rect">
            <a:avLst/>
          </a:prstGeom>
        </p:spPr>
        <p:txBody>
          <a:bodyPr/>
          <a:lstStyle/>
          <a:p>
            <a:r>
              <a:t>“R Projects are great.”</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R projects"/>
          <p:cNvSpPr txBox="1">
            <a:spLocks noGrp="1"/>
          </p:cNvSpPr>
          <p:nvPr>
            <p:ph type="title"/>
          </p:nvPr>
        </p:nvSpPr>
        <p:spPr>
          <a:prstGeom prst="rect">
            <a:avLst/>
          </a:prstGeom>
        </p:spPr>
        <p:txBody>
          <a:bodyPr/>
          <a:lstStyle>
            <a:lvl1pPr defTabSz="676909">
              <a:defRPr sz="12300"/>
            </a:lvl1pPr>
          </a:lstStyle>
          <a:p>
            <a:r>
              <a:t>R projects</a:t>
            </a:r>
          </a:p>
        </p:txBody>
      </p:sp>
      <p:sp>
        <p:nvSpPr>
          <p:cNvPr id="217" name="So what is all this?…"/>
          <p:cNvSpPr txBox="1">
            <a:spLocks noGrp="1"/>
          </p:cNvSpPr>
          <p:nvPr>
            <p:ph type="body" idx="1"/>
          </p:nvPr>
        </p:nvSpPr>
        <p:spPr>
          <a:prstGeom prst="rect">
            <a:avLst/>
          </a:prstGeom>
        </p:spPr>
        <p:txBody>
          <a:bodyPr/>
          <a:lstStyle/>
          <a:p>
            <a:pPr marL="506297" indent="-506297" defTabSz="685165">
              <a:spcBef>
                <a:spcPts val="5300"/>
              </a:spcBef>
              <a:defRPr sz="5810"/>
            </a:pPr>
            <a:r>
              <a:t>So what is all this?</a:t>
            </a:r>
          </a:p>
          <a:p>
            <a:pPr marL="1117675" lvl="1" indent="-506297" defTabSz="685165">
              <a:spcBef>
                <a:spcPts val="5300"/>
              </a:spcBef>
              <a:defRPr sz="5810"/>
            </a:pPr>
            <a:r>
              <a:t>Avoid messy environment</a:t>
            </a:r>
          </a:p>
          <a:p>
            <a:pPr marL="1117675" lvl="1" indent="-506297" defTabSz="685165">
              <a:spcBef>
                <a:spcPts val="5300"/>
              </a:spcBef>
              <a:defRPr sz="5810"/>
            </a:pPr>
            <a:r>
              <a:t>Keep custom functions in check</a:t>
            </a:r>
          </a:p>
          <a:p>
            <a:pPr marL="1117675" lvl="1" indent="-506297" defTabSz="685165">
              <a:spcBef>
                <a:spcPts val="5300"/>
              </a:spcBef>
              <a:defRPr sz="5810"/>
            </a:pPr>
            <a:r>
              <a:t>Don’t lose your work just because you want to do something else</a:t>
            </a:r>
          </a:p>
          <a:p>
            <a:pPr marL="506297" indent="-506297" defTabSz="685165">
              <a:spcBef>
                <a:spcPts val="5300"/>
              </a:spcBef>
              <a:defRPr sz="5810"/>
            </a:pPr>
            <a:r>
              <a:t>Info: </a:t>
            </a:r>
            <a:r>
              <a:rPr u="sng">
                <a:hlinkClick r:id="rId2"/>
              </a:rPr>
              <a:t>https://support.rstudio.com/hc/en-us/articles/200526207-Using-Projects</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How do projects work?"/>
          <p:cNvSpPr txBox="1">
            <a:spLocks noGrp="1"/>
          </p:cNvSpPr>
          <p:nvPr>
            <p:ph type="title"/>
          </p:nvPr>
        </p:nvSpPr>
        <p:spPr>
          <a:prstGeom prst="rect">
            <a:avLst/>
          </a:prstGeom>
        </p:spPr>
        <p:txBody>
          <a:bodyPr/>
          <a:lstStyle>
            <a:lvl1pPr defTabSz="676909">
              <a:defRPr sz="12300"/>
            </a:lvl1pPr>
          </a:lstStyle>
          <a:p>
            <a:r>
              <a:t>How do projects work?</a:t>
            </a:r>
          </a:p>
        </p:txBody>
      </p:sp>
      <p:sp>
        <p:nvSpPr>
          <p:cNvPr id="220" name="R typically saves your environment information in a default location (typically your Documents folder)…"/>
          <p:cNvSpPr txBox="1">
            <a:spLocks noGrp="1"/>
          </p:cNvSpPr>
          <p:nvPr>
            <p:ph type="body" idx="1"/>
          </p:nvPr>
        </p:nvSpPr>
        <p:spPr>
          <a:prstGeom prst="rect">
            <a:avLst/>
          </a:prstGeom>
        </p:spPr>
        <p:txBody>
          <a:bodyPr/>
          <a:lstStyle/>
          <a:p>
            <a:pPr marL="536797" indent="-536797" defTabSz="726440">
              <a:spcBef>
                <a:spcPts val="5700"/>
              </a:spcBef>
              <a:defRPr sz="6160"/>
            </a:pPr>
            <a:r>
              <a:t>R typically saves your environment information in a default location (typically your Documents folder)</a:t>
            </a:r>
          </a:p>
          <a:p>
            <a:pPr marL="536797" indent="-536797" defTabSz="726440">
              <a:spcBef>
                <a:spcPts val="5700"/>
              </a:spcBef>
              <a:defRPr sz="6160"/>
            </a:pPr>
            <a:r>
              <a:t>When you create a project it gets its own .RData file for the project in the Directory/folder you created</a:t>
            </a:r>
          </a:p>
          <a:p>
            <a:pPr marL="536797" indent="-536797" defTabSz="726440">
              <a:spcBef>
                <a:spcPts val="5700"/>
              </a:spcBef>
              <a:defRPr sz="6160"/>
            </a:pPr>
            <a:r>
              <a:t>This is also the default working directory for your project, so no need to put all of the folders its in</a:t>
            </a:r>
          </a:p>
          <a:p>
            <a:pPr marL="1185005" lvl="1" indent="-536797" defTabSz="726440">
              <a:spcBef>
                <a:spcPts val="5700"/>
              </a:spcBef>
              <a:defRPr sz="6160"/>
            </a:pPr>
            <a:r>
              <a:t>Simply load objects by name if they’re in the project folder</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23" name="font-awesome_4-6-3_users_256_0_d3d3d3_none.png" descr="font-awesome_4-6-3_users_256_0_d3d3d3_none.png"/>
          <p:cNvPicPr>
            <a:picLocks noChangeAspect="1"/>
          </p:cNvPicPr>
          <p:nvPr/>
        </p:nvPicPr>
        <p:blipFill>
          <a:blip r:embed="rId4">
            <a:extLst/>
          </a:blip>
          <a:stretch>
            <a:fillRect/>
          </a:stretch>
        </p:blipFill>
        <p:spPr>
          <a:xfrm>
            <a:off x="258712" y="254000"/>
            <a:ext cx="3251201" cy="3251200"/>
          </a:xfrm>
          <a:prstGeom prst="rect">
            <a:avLst/>
          </a:prstGeom>
          <a:ln w="12700">
            <a:miter lim="400000"/>
          </a:ln>
        </p:spPr>
      </p:pic>
      <p:sp>
        <p:nvSpPr>
          <p:cNvPr id="224"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25" name="Create a “New Project”…"/>
          <p:cNvSpPr txBox="1">
            <a:spLocks noGrp="1"/>
          </p:cNvSpPr>
          <p:nvPr>
            <p:ph type="body" idx="21"/>
          </p:nvPr>
        </p:nvSpPr>
        <p:spPr>
          <a:prstGeom prst="rect">
            <a:avLst/>
          </a:prstGeom>
        </p:spPr>
        <p:txBody>
          <a:bodyPr/>
          <a:lstStyle/>
          <a:p>
            <a:r>
              <a:t>Create a “New Project”</a:t>
            </a:r>
          </a:p>
          <a:p>
            <a:pPr lvl="1"/>
            <a:r>
              <a:t>Select “New Directory”</a:t>
            </a:r>
          </a:p>
          <a:p>
            <a:pPr lvl="2"/>
            <a:r>
              <a:t>Select "New Project”</a:t>
            </a:r>
          </a:p>
          <a:p>
            <a:pPr lvl="3"/>
            <a:r>
              <a:t>Make sure the “Create a git repository” is selected</a:t>
            </a:r>
          </a:p>
          <a:p>
            <a:pPr lvl="3"/>
            <a:r>
              <a:t>Give the project any name you want</a:t>
            </a:r>
          </a:p>
          <a:p>
            <a:pPr lvl="4"/>
            <a:r>
              <a:t>Click “Create Project”</a:t>
            </a:r>
          </a:p>
          <a:p>
            <a:pPr lvl="5">
              <a:spcBef>
                <a:spcPts val="3000"/>
              </a:spcBef>
              <a:buClr>
                <a:srgbClr val="447FB5"/>
              </a:buClr>
              <a:buChar char="‣"/>
              <a:defRPr sz="5000"/>
            </a:pPr>
            <a:r>
              <a:t>Look at the “Git” tab</a:t>
            </a:r>
          </a:p>
        </p:txBody>
      </p:sp>
      <p:pic>
        <p:nvPicPr>
          <p:cNvPr id="226" name="timer_5min.mov" descr="timer_5min.mov"/>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19328855" y="10477500"/>
            <a:ext cx="4445001"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2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26"/>
                </p:tgtEl>
              </p:cMediaNode>
            </p:video>
            <p:seq concurrent="1" prevAc="none" nextAc="seek">
              <p:cTn id="8" restart="whenNotActive" fill="hold" evtFilter="cancelBubble" nodeType="interactiveSeq">
                <p:stCondLst>
                  <p:cond evt="onClick" delay="0">
                    <p:tgtEl>
                      <p:spTgt spid="22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26"/>
                                        </p:tgtEl>
                                      </p:cBhvr>
                                    </p:cmd>
                                  </p:childTnLst>
                                </p:cTn>
                              </p:par>
                            </p:childTnLst>
                          </p:cTn>
                        </p:par>
                      </p:childTnLst>
                    </p:cTn>
                  </p:par>
                </p:childTnLst>
              </p:cTn>
              <p:nextCondLst>
                <p:cond evt="onClick" delay="0">
                  <p:tgtEl>
                    <p:spTgt spid="226"/>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29" name="font-awesome_4-6-3_users_256_0_d3d3d3_none.png" descr="font-awesome_4-6-3_users_256_0_d3d3d3_none.png"/>
          <p:cNvPicPr>
            <a:picLocks noChangeAspect="1"/>
          </p:cNvPicPr>
          <p:nvPr/>
        </p:nvPicPr>
        <p:blipFill>
          <a:blip r:embed="rId4">
            <a:extLst/>
          </a:blip>
          <a:stretch>
            <a:fillRect/>
          </a:stretch>
        </p:blipFill>
        <p:spPr>
          <a:xfrm>
            <a:off x="258712" y="254000"/>
            <a:ext cx="3251201" cy="3251200"/>
          </a:xfrm>
          <a:prstGeom prst="rect">
            <a:avLst/>
          </a:prstGeom>
          <a:ln w="12700">
            <a:miter lim="400000"/>
          </a:ln>
        </p:spPr>
      </p:pic>
      <p:sp>
        <p:nvSpPr>
          <p:cNvPr id="230"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31" name="Click “File”…"/>
          <p:cNvSpPr txBox="1">
            <a:spLocks noGrp="1"/>
          </p:cNvSpPr>
          <p:nvPr>
            <p:ph type="body" idx="21"/>
          </p:nvPr>
        </p:nvSpPr>
        <p:spPr>
          <a:prstGeom prst="rect">
            <a:avLst/>
          </a:prstGeom>
        </p:spPr>
        <p:txBody>
          <a:bodyPr/>
          <a:lstStyle/>
          <a:p>
            <a:r>
              <a:t>Click “File”</a:t>
            </a:r>
          </a:p>
          <a:p>
            <a:pPr lvl="1"/>
            <a:r>
              <a:t>Click “New File”</a:t>
            </a:r>
          </a:p>
          <a:p>
            <a:pPr lvl="2"/>
            <a:r>
              <a:t>Select “Shiny Web App”</a:t>
            </a:r>
          </a:p>
          <a:p>
            <a:pPr lvl="3"/>
            <a:r>
              <a:t>Give the application a name and click “Create”</a:t>
            </a:r>
          </a:p>
          <a:p>
            <a:pPr lvl="2"/>
            <a:r>
              <a:t>Click the “Git” tab</a:t>
            </a:r>
          </a:p>
          <a:p>
            <a:pPr lvl="3"/>
            <a:r>
              <a:t>What’s change?</a:t>
            </a:r>
          </a:p>
        </p:txBody>
      </p:sp>
      <p:pic>
        <p:nvPicPr>
          <p:cNvPr id="232" name="timer_5min.mov" descr="timer_5min.mov"/>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19328855" y="10477500"/>
            <a:ext cx="4445001"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3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32"/>
                </p:tgtEl>
              </p:cMediaNode>
            </p:video>
            <p:seq concurrent="1" prevAc="none" nextAc="seek">
              <p:cTn id="8" restart="whenNotActive" fill="hold" evtFilter="cancelBubble" nodeType="interactiveSeq">
                <p:stCondLst>
                  <p:cond evt="onClick" delay="0">
                    <p:tgtEl>
                      <p:spTgt spid="23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2"/>
                                        </p:tgtEl>
                                      </p:cBhvr>
                                    </p:cmd>
                                  </p:childTnLst>
                                </p:cTn>
                              </p:par>
                            </p:childTnLst>
                          </p:cTn>
                        </p:par>
                      </p:childTnLst>
                    </p:cTn>
                  </p:par>
                </p:childTnLst>
              </p:cTn>
              <p:nextCondLst>
                <p:cond evt="onClick" delay="0">
                  <p:tgtEl>
                    <p:spTgt spid="23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ourse intro…"/>
          <p:cNvSpPr txBox="1">
            <a:spLocks noGrp="1"/>
          </p:cNvSpPr>
          <p:nvPr>
            <p:ph type="body" idx="21"/>
          </p:nvPr>
        </p:nvSpPr>
        <p:spPr>
          <a:prstGeom prst="rect">
            <a:avLst/>
          </a:prstGeom>
        </p:spPr>
        <p:txBody>
          <a:bodyPr>
            <a:normAutofit fontScale="85000" lnSpcReduction="20000"/>
          </a:bodyPr>
          <a:lstStyle/>
          <a:p>
            <a:pPr marL="594359" indent="-594359" defTabSz="643889">
              <a:spcBef>
                <a:spcPts val="4600"/>
              </a:spcBef>
              <a:buClr>
                <a:srgbClr val="447FB5"/>
              </a:buClr>
              <a:buChar char="‣"/>
              <a:defRPr sz="5460">
                <a:solidFill>
                  <a:srgbClr val="447FB5"/>
                </a:solidFill>
              </a:defRPr>
            </a:pPr>
            <a:r>
              <a:rPr dirty="0"/>
              <a:t>Course </a:t>
            </a:r>
            <a:r>
              <a:rPr lang="en-US" dirty="0"/>
              <a:t>Overview</a:t>
            </a:r>
            <a:endParaRPr dirty="0"/>
          </a:p>
          <a:p>
            <a:pPr marL="1188719" lvl="1" indent="-594359" defTabSz="643889">
              <a:spcBef>
                <a:spcPts val="0"/>
              </a:spcBef>
              <a:buClr>
                <a:srgbClr val="447FB5"/>
              </a:buClr>
              <a:buChar char="‣"/>
              <a:defRPr sz="5460">
                <a:solidFill>
                  <a:srgbClr val="447FB5"/>
                </a:solidFill>
              </a:defRPr>
            </a:pPr>
            <a:r>
              <a:rPr dirty="0"/>
              <a:t>Instructor</a:t>
            </a:r>
            <a:endParaRPr lang="en-US" dirty="0"/>
          </a:p>
          <a:p>
            <a:pPr marL="1188719" lvl="1" indent="-594359" defTabSz="643889">
              <a:spcBef>
                <a:spcPts val="0"/>
              </a:spcBef>
              <a:buClr>
                <a:srgbClr val="447FB5"/>
              </a:buClr>
              <a:buChar char="‣"/>
              <a:defRPr sz="5460">
                <a:solidFill>
                  <a:srgbClr val="447FB5"/>
                </a:solidFill>
              </a:defRPr>
            </a:pPr>
            <a:r>
              <a:rPr dirty="0"/>
              <a:t>Course </a:t>
            </a:r>
            <a:r>
              <a:rPr lang="en-US" dirty="0"/>
              <a:t>Schedule</a:t>
            </a:r>
          </a:p>
          <a:p>
            <a:pPr marL="452119" indent="-594359" defTabSz="643889">
              <a:spcBef>
                <a:spcPts val="0"/>
              </a:spcBef>
              <a:buClr>
                <a:srgbClr val="447FB5"/>
              </a:buClr>
              <a:buChar char="‣"/>
              <a:defRPr sz="5460">
                <a:solidFill>
                  <a:srgbClr val="447FB5"/>
                </a:solidFill>
              </a:defRPr>
            </a:pPr>
            <a:r>
              <a:rPr dirty="0"/>
              <a:t>GitHub for Data Science</a:t>
            </a:r>
          </a:p>
          <a:p>
            <a:pPr marL="1188719" lvl="1" indent="-594359" defTabSz="643889">
              <a:spcBef>
                <a:spcPts val="0"/>
              </a:spcBef>
              <a:buClr>
                <a:srgbClr val="447FB5"/>
              </a:buClr>
              <a:buChar char="‣"/>
              <a:defRPr sz="5460">
                <a:solidFill>
                  <a:srgbClr val="447FB5"/>
                </a:solidFill>
              </a:defRPr>
            </a:pPr>
            <a:r>
              <a:rPr dirty="0"/>
              <a:t>Read: Introduction to </a:t>
            </a:r>
            <a:r>
              <a:rPr dirty="0" err="1"/>
              <a:t>Github</a:t>
            </a:r>
            <a:r>
              <a:rPr dirty="0"/>
              <a:t> for Data Scientists by Rebecca Vickery</a:t>
            </a:r>
          </a:p>
          <a:p>
            <a:pPr marL="1743455" lvl="2" indent="-594359" defTabSz="643889">
              <a:spcBef>
                <a:spcPts val="0"/>
              </a:spcBef>
              <a:buClr>
                <a:srgbClr val="447FB5"/>
              </a:buClr>
              <a:buChar char="‣"/>
              <a:defRPr sz="5460">
                <a:solidFill>
                  <a:srgbClr val="447FB5"/>
                </a:solidFill>
              </a:defRPr>
            </a:pPr>
            <a:r>
              <a:rPr u="sng" dirty="0">
                <a:hlinkClick r:id="rId2"/>
              </a:rPr>
              <a:t>https://towardsdatascience.com/introduction-to-github-for-data-scientists-2cf8b9b25fba</a:t>
            </a:r>
          </a:p>
          <a:p>
            <a:pPr marL="594359" indent="-594359" defTabSz="643889">
              <a:spcBef>
                <a:spcPts val="0"/>
              </a:spcBef>
              <a:buClr>
                <a:srgbClr val="447FB5"/>
              </a:buClr>
              <a:buChar char="‣"/>
              <a:defRPr sz="5460">
                <a:solidFill>
                  <a:srgbClr val="447FB5"/>
                </a:solidFill>
              </a:defRPr>
            </a:pPr>
            <a:r>
              <a:rPr dirty="0"/>
              <a:t>R Projects</a:t>
            </a:r>
            <a:endParaRPr lang="en-US" dirty="0"/>
          </a:p>
          <a:p>
            <a:pPr marL="594359" indent="-594359" defTabSz="643889">
              <a:spcBef>
                <a:spcPts val="0"/>
              </a:spcBef>
              <a:buClr>
                <a:srgbClr val="447FB5"/>
              </a:buClr>
              <a:buChar char="‣"/>
              <a:defRPr sz="5460">
                <a:solidFill>
                  <a:srgbClr val="447FB5"/>
                </a:solidFill>
              </a:defRPr>
            </a:pPr>
            <a:r>
              <a:rPr lang="en-US" dirty="0"/>
              <a:t>Shiny High level view</a:t>
            </a:r>
          </a:p>
          <a:p>
            <a:pPr marL="594359" indent="-594359" defTabSz="643889">
              <a:spcBef>
                <a:spcPts val="0"/>
              </a:spcBef>
              <a:buClr>
                <a:srgbClr val="447FB5"/>
              </a:buClr>
              <a:buChar char="‣"/>
              <a:defRPr sz="5460">
                <a:solidFill>
                  <a:srgbClr val="447FB5"/>
                </a:solidFill>
              </a:defRPr>
            </a:pPr>
            <a:r>
              <a:rPr lang="en-US" dirty="0"/>
              <a:t>Anatomy of a Shiny app</a:t>
            </a:r>
          </a:p>
          <a:p>
            <a:pPr marL="1363726" lvl="1" indent="-693420" defTabSz="751205">
              <a:spcBef>
                <a:spcPts val="0"/>
              </a:spcBef>
              <a:buClr>
                <a:srgbClr val="447FB5"/>
              </a:buClr>
              <a:buChar char="‣"/>
              <a:defRPr sz="6370">
                <a:solidFill>
                  <a:srgbClr val="447FB5"/>
                </a:solidFill>
              </a:defRPr>
            </a:pPr>
            <a:r>
              <a:rPr lang="en-US" dirty="0"/>
              <a:t>User interface</a:t>
            </a:r>
          </a:p>
          <a:p>
            <a:pPr marL="1363726" lvl="1" indent="-693420" defTabSz="751205">
              <a:spcBef>
                <a:spcPts val="0"/>
              </a:spcBef>
              <a:buClr>
                <a:srgbClr val="447FB5"/>
              </a:buClr>
              <a:buChar char="‣"/>
              <a:defRPr sz="6370">
                <a:solidFill>
                  <a:srgbClr val="447FB5"/>
                </a:solidFill>
              </a:defRPr>
            </a:pPr>
            <a:r>
              <a:rPr lang="en-US" dirty="0"/>
              <a:t>Server function</a:t>
            </a:r>
          </a:p>
          <a:p>
            <a:pPr marL="1363726" lvl="1" indent="-693420" defTabSz="751205">
              <a:spcBef>
                <a:spcPts val="0"/>
              </a:spcBef>
              <a:buClr>
                <a:srgbClr val="447FB5"/>
              </a:buClr>
              <a:buChar char="‣"/>
              <a:defRPr sz="6370">
                <a:solidFill>
                  <a:srgbClr val="447FB5"/>
                </a:solidFill>
              </a:defRPr>
            </a:pPr>
            <a:r>
              <a:rPr lang="en-US" dirty="0"/>
              <a:t>Running the app</a:t>
            </a:r>
          </a:p>
          <a:p>
            <a:pPr marL="627126" indent="-693420" defTabSz="751205">
              <a:spcBef>
                <a:spcPts val="0"/>
              </a:spcBef>
              <a:buClr>
                <a:srgbClr val="447FB5"/>
              </a:buClr>
              <a:buChar char="‣"/>
              <a:defRPr sz="6370">
                <a:solidFill>
                  <a:srgbClr val="447FB5"/>
                </a:solidFill>
              </a:defRPr>
            </a:pPr>
            <a:r>
              <a:rPr lang="en-US" dirty="0"/>
              <a:t>File Structure</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Screen Shot 2019-08-02 at 09.17.03.png" descr="Screen Shot 2019-08-02 at 09.17.03.png"/>
          <p:cNvPicPr>
            <a:picLocks noChangeAspect="1"/>
          </p:cNvPicPr>
          <p:nvPr/>
        </p:nvPicPr>
        <p:blipFill>
          <a:blip r:embed="rId2">
            <a:extLst/>
          </a:blip>
          <a:stretch>
            <a:fillRect/>
          </a:stretch>
        </p:blipFill>
        <p:spPr>
          <a:xfrm>
            <a:off x="11146356" y="336550"/>
            <a:ext cx="12700001" cy="13042900"/>
          </a:xfrm>
          <a:prstGeom prst="rect">
            <a:avLst/>
          </a:prstGeom>
          <a:ln w="12700">
            <a:miter lim="400000"/>
          </a:ln>
        </p:spPr>
      </p:pic>
      <p:pic>
        <p:nvPicPr>
          <p:cNvPr id="235" name="Screen Shot 2019-08-02 at 09.17.22.png" descr="Screen Shot 2019-08-02 at 09.17.22.png"/>
          <p:cNvPicPr>
            <a:picLocks noChangeAspect="1"/>
          </p:cNvPicPr>
          <p:nvPr/>
        </p:nvPicPr>
        <p:blipFill>
          <a:blip r:embed="rId3">
            <a:extLst/>
          </a:blip>
          <a:stretch>
            <a:fillRect/>
          </a:stretch>
        </p:blipFill>
        <p:spPr>
          <a:xfrm>
            <a:off x="678876" y="8004480"/>
            <a:ext cx="12712701" cy="3073401"/>
          </a:xfrm>
          <a:prstGeom prst="rect">
            <a:avLst/>
          </a:prstGeom>
          <a:ln w="12700">
            <a:miter lim="400000"/>
          </a:ln>
        </p:spPr>
      </p:pic>
      <p:pic>
        <p:nvPicPr>
          <p:cNvPr id="236" name="Screen Shot 2019-08-02 at 09.18.00.png" descr="Screen Shot 2019-08-02 at 09.18.00.png"/>
          <p:cNvPicPr>
            <a:picLocks noChangeAspect="1"/>
          </p:cNvPicPr>
          <p:nvPr/>
        </p:nvPicPr>
        <p:blipFill>
          <a:blip r:embed="rId4">
            <a:extLst/>
          </a:blip>
          <a:stretch>
            <a:fillRect/>
          </a:stretch>
        </p:blipFill>
        <p:spPr>
          <a:xfrm>
            <a:off x="1966313" y="1071633"/>
            <a:ext cx="6121401" cy="5664201"/>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39" name="font-awesome_4-6-3_users_256_0_d3d3d3_none.png" descr="font-awesome_4-6-3_users_256_0_d3d3d3_none.png"/>
          <p:cNvPicPr>
            <a:picLocks noChangeAspect="1"/>
          </p:cNvPicPr>
          <p:nvPr/>
        </p:nvPicPr>
        <p:blipFill>
          <a:blip r:embed="rId4">
            <a:extLst/>
          </a:blip>
          <a:stretch>
            <a:fillRect/>
          </a:stretch>
        </p:blipFill>
        <p:spPr>
          <a:xfrm>
            <a:off x="258712" y="254000"/>
            <a:ext cx="3251201" cy="3251200"/>
          </a:xfrm>
          <a:prstGeom prst="rect">
            <a:avLst/>
          </a:prstGeom>
          <a:ln w="12700">
            <a:miter lim="400000"/>
          </a:ln>
        </p:spPr>
      </p:pic>
      <p:sp>
        <p:nvSpPr>
          <p:cNvPr id="240"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41" name="Go to “Global Options”…"/>
          <p:cNvSpPr txBox="1">
            <a:spLocks noGrp="1"/>
          </p:cNvSpPr>
          <p:nvPr>
            <p:ph type="body" idx="21"/>
          </p:nvPr>
        </p:nvSpPr>
        <p:spPr>
          <a:prstGeom prst="rect">
            <a:avLst/>
          </a:prstGeom>
        </p:spPr>
        <p:txBody>
          <a:bodyPr/>
          <a:lstStyle/>
          <a:p>
            <a:pPr marL="384298" indent="-384298" defTabSz="520065">
              <a:spcBef>
                <a:spcPts val="1800"/>
              </a:spcBef>
              <a:defRPr sz="3150"/>
            </a:pPr>
            <a:r>
              <a:t>Go to “Global Options”</a:t>
            </a:r>
          </a:p>
          <a:p>
            <a:pPr marL="848356" lvl="1" indent="-384298" defTabSz="520065">
              <a:spcBef>
                <a:spcPts val="1800"/>
              </a:spcBef>
              <a:defRPr sz="3150"/>
            </a:pPr>
            <a:r>
              <a:t>Click “Git/SVN”</a:t>
            </a:r>
          </a:p>
          <a:p>
            <a:pPr marL="1312413" lvl="2" indent="-384298" defTabSz="520065">
              <a:spcBef>
                <a:spcPts val="1800"/>
              </a:spcBef>
              <a:defRPr sz="3150"/>
            </a:pPr>
            <a:r>
              <a:t>Ensure “Enable version control interface for Studio projects” is selected</a:t>
            </a:r>
          </a:p>
          <a:p>
            <a:pPr marL="1776471" lvl="3" indent="-384298" defTabSz="520065">
              <a:spcBef>
                <a:spcPts val="1800"/>
              </a:spcBef>
              <a:defRPr sz="3150"/>
            </a:pPr>
            <a:r>
              <a:t>Click “Create RSA Key…”</a:t>
            </a:r>
          </a:p>
          <a:p>
            <a:pPr marL="2240530" lvl="4" indent="-384298" defTabSz="520065">
              <a:spcBef>
                <a:spcPts val="1800"/>
              </a:spcBef>
              <a:defRPr sz="3150"/>
            </a:pPr>
            <a:r>
              <a:t>Click “Create”</a:t>
            </a:r>
          </a:p>
          <a:p>
            <a:pPr marL="2704588" lvl="5" indent="-384298" defTabSz="520065">
              <a:spcBef>
                <a:spcPts val="1800"/>
              </a:spcBef>
              <a:buClr>
                <a:srgbClr val="447FB5"/>
              </a:buClr>
              <a:buChar char="‣"/>
              <a:defRPr sz="3150"/>
            </a:pPr>
            <a:r>
              <a:t>Click “View public key” and copy key</a:t>
            </a:r>
          </a:p>
          <a:p>
            <a:pPr marL="384298" indent="-384298" defTabSz="520065">
              <a:spcBef>
                <a:spcPts val="1800"/>
              </a:spcBef>
              <a:defRPr sz="3150"/>
            </a:pPr>
            <a:r>
              <a:t>Go to </a:t>
            </a:r>
            <a:r>
              <a:rPr u="sng">
                <a:hlinkClick r:id="rId5"/>
              </a:rPr>
              <a:t>https://github.com/settings/keys</a:t>
            </a:r>
          </a:p>
          <a:p>
            <a:pPr marL="848356" lvl="1" indent="-384298" defTabSz="520065">
              <a:spcBef>
                <a:spcPts val="1800"/>
              </a:spcBef>
              <a:defRPr sz="3150"/>
            </a:pPr>
            <a:r>
              <a:t>Click “New SSH key”</a:t>
            </a:r>
          </a:p>
          <a:p>
            <a:pPr marL="1312413" lvl="2" indent="-384298" defTabSz="520065">
              <a:spcBef>
                <a:spcPts val="1800"/>
              </a:spcBef>
              <a:defRPr sz="3150"/>
            </a:pPr>
            <a:r>
              <a:t>Paste key in text box and give your key a name</a:t>
            </a:r>
          </a:p>
          <a:p>
            <a:pPr marL="1776471" lvl="3" indent="-384298" defTabSz="520065">
              <a:spcBef>
                <a:spcPts val="1800"/>
              </a:spcBef>
              <a:defRPr sz="3150"/>
            </a:pPr>
            <a:r>
              <a:t>Click “Add SSH Key”</a:t>
            </a:r>
          </a:p>
          <a:p>
            <a:pPr marL="848356" lvl="1" indent="-384298" defTabSz="520065">
              <a:spcBef>
                <a:spcPts val="1800"/>
              </a:spcBef>
              <a:defRPr sz="3150"/>
            </a:pPr>
            <a:r>
              <a:t>If you have two factor authorization turned on for GitHub (people with previous GitHub accounts may have this turned on) you will need your Personal Access Token to login later</a:t>
            </a:r>
          </a:p>
          <a:p>
            <a:pPr marL="848356" lvl="1" indent="-384298" defTabSz="520065">
              <a:spcBef>
                <a:spcPts val="1800"/>
              </a:spcBef>
              <a:defRPr sz="3150"/>
            </a:pPr>
            <a:r>
              <a:t>Everyone else, your GitHub login and password will be important when logging in later.</a:t>
            </a:r>
          </a:p>
        </p:txBody>
      </p:sp>
      <p:pic>
        <p:nvPicPr>
          <p:cNvPr id="242" name="timer_5min.mov" descr="timer_5min.mov"/>
          <p:cNvPicPr>
            <a:picLocks/>
          </p:cNvPicPr>
          <p:nvPr>
            <a:videoFile r:link="rId2"/>
            <p:extLst>
              <p:ext uri="{DAA4B4D4-6D71-4841-9C94-3DE7FCFB9230}">
                <p14:media xmlns:p14="http://schemas.microsoft.com/office/powerpoint/2010/main" r:embed="rId1"/>
              </p:ext>
            </p:extLst>
          </p:nvPr>
        </p:nvPicPr>
        <p:blipFill>
          <a:blip r:embed="rId6">
            <a:extLst/>
          </a:blip>
          <a:stretch>
            <a:fillRect/>
          </a:stretch>
        </p:blipFill>
        <p:spPr>
          <a:xfrm>
            <a:off x="19090963" y="11524658"/>
            <a:ext cx="4445001" cy="1587501"/>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4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42"/>
                </p:tgtEl>
              </p:cMediaNode>
            </p:video>
            <p:seq concurrent="1" prevAc="none" nextAc="seek">
              <p:cTn id="8" restart="whenNotActive" fill="hold" evtFilter="cancelBubble" nodeType="interactiveSeq">
                <p:stCondLst>
                  <p:cond evt="onClick" delay="0">
                    <p:tgtEl>
                      <p:spTgt spid="24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42"/>
                                        </p:tgtEl>
                                      </p:cBhvr>
                                    </p:cmd>
                                  </p:childTnLst>
                                </p:cTn>
                              </p:par>
                            </p:childTnLst>
                          </p:cTn>
                        </p:par>
                      </p:childTnLst>
                    </p:cTn>
                  </p:par>
                </p:childTnLst>
              </p:cTn>
              <p:nextCondLst>
                <p:cond evt="onClick" delay="0">
                  <p:tgtEl>
                    <p:spTgt spid="24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45" name="font-awesome_4-6-3_users_256_0_d3d3d3_none.png" descr="font-awesome_4-6-3_users_256_0_d3d3d3_none.png"/>
          <p:cNvPicPr>
            <a:picLocks noChangeAspect="1"/>
          </p:cNvPicPr>
          <p:nvPr/>
        </p:nvPicPr>
        <p:blipFill>
          <a:blip r:embed="rId4">
            <a:extLst/>
          </a:blip>
          <a:stretch>
            <a:fillRect/>
          </a:stretch>
        </p:blipFill>
        <p:spPr>
          <a:xfrm>
            <a:off x="258712" y="254000"/>
            <a:ext cx="3251201" cy="3251200"/>
          </a:xfrm>
          <a:prstGeom prst="rect">
            <a:avLst/>
          </a:prstGeom>
          <a:ln w="12700">
            <a:miter lim="400000"/>
          </a:ln>
        </p:spPr>
      </p:pic>
      <p:sp>
        <p:nvSpPr>
          <p:cNvPr id="246"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47" name="Click the “Git” tab…"/>
          <p:cNvSpPr txBox="1">
            <a:spLocks noGrp="1"/>
          </p:cNvSpPr>
          <p:nvPr>
            <p:ph type="body" idx="21"/>
          </p:nvPr>
        </p:nvSpPr>
        <p:spPr>
          <a:prstGeom prst="rect">
            <a:avLst/>
          </a:prstGeom>
        </p:spPr>
        <p:txBody>
          <a:bodyPr/>
          <a:lstStyle>
            <a:lvl1pPr marL="603896" indent="-603896" defTabSz="817244">
              <a:spcBef>
                <a:spcPts val="2900"/>
              </a:spcBef>
              <a:defRPr sz="4950"/>
            </a:lvl1pPr>
            <a:lvl2pPr marL="1333130" indent="-603896" defTabSz="817244">
              <a:spcBef>
                <a:spcPts val="2900"/>
              </a:spcBef>
              <a:defRPr sz="4950"/>
            </a:lvl2pPr>
            <a:lvl3pPr marL="2062365" indent="-603896" defTabSz="817244">
              <a:spcBef>
                <a:spcPts val="2900"/>
              </a:spcBef>
              <a:defRPr sz="4950"/>
            </a:lvl3pPr>
            <a:lvl4pPr marL="2791598" indent="-603896" defTabSz="817244">
              <a:spcBef>
                <a:spcPts val="2900"/>
              </a:spcBef>
              <a:defRPr sz="4950"/>
            </a:lvl4pPr>
            <a:lvl5pPr marL="3520832" indent="-603896" defTabSz="817244">
              <a:spcBef>
                <a:spcPts val="2900"/>
              </a:spcBef>
              <a:defRPr sz="4950"/>
            </a:lvl5pPr>
            <a:lvl6pPr marL="4250066" indent="-603896" defTabSz="817244">
              <a:spcBef>
                <a:spcPts val="2900"/>
              </a:spcBef>
              <a:buClr>
                <a:srgbClr val="447FB5"/>
              </a:buClr>
              <a:buChar char="‣"/>
              <a:defRPr sz="4950"/>
            </a:lvl6pPr>
            <a:lvl7pPr marL="4979301" indent="-603896" defTabSz="817244">
              <a:spcBef>
                <a:spcPts val="2900"/>
              </a:spcBef>
              <a:buClr>
                <a:srgbClr val="447FB5"/>
              </a:buClr>
              <a:buChar char="‣"/>
              <a:defRPr sz="4950"/>
            </a:lvl7pPr>
          </a:lstStyle>
          <a:p>
            <a:r>
              <a:t>Click the “Git” tab</a:t>
            </a:r>
          </a:p>
          <a:p>
            <a:pPr lvl="1"/>
            <a:r>
              <a:t>Click “Commit”</a:t>
            </a:r>
          </a:p>
          <a:p>
            <a:pPr lvl="2"/>
            <a:r>
              <a:t>Type a message into the “Commit message” box</a:t>
            </a:r>
          </a:p>
          <a:p>
            <a:pPr lvl="3"/>
            <a:r>
              <a:t>Stage the files by making sure they are selected on the left</a:t>
            </a:r>
          </a:p>
          <a:p>
            <a:pPr lvl="4"/>
            <a:r>
              <a:t>Click “Commit”</a:t>
            </a:r>
          </a:p>
          <a:p>
            <a:pPr lvl="5"/>
            <a:r>
              <a:t>Click “Push”</a:t>
            </a:r>
          </a:p>
          <a:p>
            <a:pPr lvl="6"/>
            <a:r>
              <a:t>Login to GitHub with either your password or personal access token</a:t>
            </a:r>
          </a:p>
        </p:txBody>
      </p:sp>
      <p:pic>
        <p:nvPicPr>
          <p:cNvPr id="248" name="timer_5min.mov" descr="timer_5min.mov"/>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19328855" y="10477500"/>
            <a:ext cx="4445001"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4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48"/>
                </p:tgtEl>
              </p:cMediaNode>
            </p:video>
            <p:seq concurrent="1" prevAc="none" nextAc="seek">
              <p:cTn id="8" restart="whenNotActive" fill="hold" evtFilter="cancelBubble" nodeType="interactiveSeq">
                <p:stCondLst>
                  <p:cond evt="onClick" delay="0">
                    <p:tgtEl>
                      <p:spTgt spid="24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48"/>
                                        </p:tgtEl>
                                      </p:cBhvr>
                                    </p:cmd>
                                  </p:childTnLst>
                                </p:cTn>
                              </p:par>
                            </p:childTnLst>
                          </p:cTn>
                        </p:par>
                      </p:childTnLst>
                    </p:cTn>
                  </p:par>
                </p:childTnLst>
              </p:cTn>
              <p:nextCondLst>
                <p:cond evt="onClick" delay="0">
                  <p:tgtEl>
                    <p:spTgt spid="248"/>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Github in the command line / terminal"/>
          <p:cNvSpPr txBox="1">
            <a:spLocks noGrp="1"/>
          </p:cNvSpPr>
          <p:nvPr>
            <p:ph type="body" idx="21"/>
          </p:nvPr>
        </p:nvSpPr>
        <p:spPr>
          <a:prstGeom prst="rect">
            <a:avLst/>
          </a:prstGeom>
        </p:spPr>
        <p:txBody>
          <a:bodyPr/>
          <a:lstStyle>
            <a:lvl1pPr marL="0" indent="0" defTabSz="643889">
              <a:spcBef>
                <a:spcPts val="5000"/>
              </a:spcBef>
              <a:buSzTx/>
              <a:buNone/>
              <a:defRPr sz="12480">
                <a:solidFill>
                  <a:srgbClr val="447FB5"/>
                </a:solidFill>
              </a:defRPr>
            </a:lvl1pPr>
          </a:lstStyle>
          <a:p>
            <a:r>
              <a:t>Github in the command line / terminal</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Whats the command line"/>
          <p:cNvSpPr txBox="1">
            <a:spLocks noGrp="1"/>
          </p:cNvSpPr>
          <p:nvPr>
            <p:ph type="title"/>
          </p:nvPr>
        </p:nvSpPr>
        <p:spPr>
          <a:prstGeom prst="rect">
            <a:avLst/>
          </a:prstGeom>
        </p:spPr>
        <p:txBody>
          <a:bodyPr/>
          <a:lstStyle>
            <a:lvl1pPr defTabSz="676909">
              <a:defRPr sz="12300"/>
            </a:lvl1pPr>
          </a:lstStyle>
          <a:p>
            <a:r>
              <a:t>Whats the command line</a:t>
            </a:r>
          </a:p>
        </p:txBody>
      </p:sp>
      <p:sp>
        <p:nvSpPr>
          <p:cNvPr id="253" name="Command or terminal git commands are how git was first used.…"/>
          <p:cNvSpPr txBox="1">
            <a:spLocks noGrp="1"/>
          </p:cNvSpPr>
          <p:nvPr>
            <p:ph type="body" idx="1"/>
          </p:nvPr>
        </p:nvSpPr>
        <p:spPr>
          <a:prstGeom prst="rect">
            <a:avLst/>
          </a:prstGeom>
        </p:spPr>
        <p:txBody>
          <a:bodyPr/>
          <a:lstStyle/>
          <a:p>
            <a:pPr marL="579497" indent="-579497" defTabSz="784225">
              <a:spcBef>
                <a:spcPts val="6100"/>
              </a:spcBef>
              <a:defRPr sz="6650"/>
            </a:pPr>
            <a:r>
              <a:t>Command or terminal git commands are how git was first used.</a:t>
            </a:r>
          </a:p>
          <a:p>
            <a:pPr marL="579497" indent="-579497" defTabSz="784225">
              <a:spcBef>
                <a:spcPts val="6100"/>
              </a:spcBef>
              <a:defRPr sz="6650"/>
            </a:pPr>
            <a:r>
              <a:t>You don’t need to know how to do these things as either the “Git” tab in RStudio or the Github desktop program provides a GUI (gooey user interface) for you.</a:t>
            </a:r>
          </a:p>
          <a:p>
            <a:pPr marL="579497" indent="-579497" defTabSz="784225">
              <a:spcBef>
                <a:spcPts val="6100"/>
              </a:spcBef>
              <a:defRPr sz="6650"/>
            </a:pPr>
            <a:r>
              <a:t>However, knowing the hard way to do something never hurt anybody.</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56" name="font-awesome_4-6-3_users_256_0_d3d3d3_none.png" descr="font-awesome_4-6-3_users_256_0_d3d3d3_none.png"/>
          <p:cNvPicPr>
            <a:picLocks noChangeAspect="1"/>
          </p:cNvPicPr>
          <p:nvPr/>
        </p:nvPicPr>
        <p:blipFill>
          <a:blip r:embed="rId4">
            <a:extLst/>
          </a:blip>
          <a:stretch>
            <a:fillRect/>
          </a:stretch>
        </p:blipFill>
        <p:spPr>
          <a:xfrm>
            <a:off x="258712" y="254000"/>
            <a:ext cx="3251201" cy="3251200"/>
          </a:xfrm>
          <a:prstGeom prst="rect">
            <a:avLst/>
          </a:prstGeom>
          <a:ln w="12700">
            <a:miter lim="400000"/>
          </a:ln>
        </p:spPr>
      </p:pic>
      <p:sp>
        <p:nvSpPr>
          <p:cNvPr id="257"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58" name="https://learngitbranching.js.org/…"/>
          <p:cNvSpPr txBox="1">
            <a:spLocks noGrp="1"/>
          </p:cNvSpPr>
          <p:nvPr>
            <p:ph type="body" idx="21"/>
          </p:nvPr>
        </p:nvSpPr>
        <p:spPr>
          <a:prstGeom prst="rect">
            <a:avLst/>
          </a:prstGeom>
        </p:spPr>
        <p:txBody>
          <a:bodyPr/>
          <a:lstStyle/>
          <a:p>
            <a:r>
              <a:rPr u="sng">
                <a:hlinkClick r:id="rId5"/>
              </a:rPr>
              <a:t>https://learngitbranching.js.org/</a:t>
            </a:r>
          </a:p>
          <a:p>
            <a:r>
              <a:t>Complete Introduction Sequences</a:t>
            </a:r>
          </a:p>
          <a:p>
            <a:pPr lvl="2"/>
            <a:r>
              <a:t>Git Commits</a:t>
            </a:r>
          </a:p>
          <a:p>
            <a:pPr lvl="2"/>
            <a:r>
              <a:t>Branching Git</a:t>
            </a:r>
          </a:p>
          <a:p>
            <a:pPr lvl="2"/>
            <a:r>
              <a:t>Merging in Git</a:t>
            </a:r>
          </a:p>
        </p:txBody>
      </p:sp>
      <p:pic>
        <p:nvPicPr>
          <p:cNvPr id="259" name="timer_5min.mov" descr="timer_5min.mov"/>
          <p:cNvPicPr>
            <a:picLocks/>
          </p:cNvPicPr>
          <p:nvPr>
            <a:videoFile r:link="rId2"/>
            <p:extLst>
              <p:ext uri="{DAA4B4D4-6D71-4841-9C94-3DE7FCFB9230}">
                <p14:media xmlns:p14="http://schemas.microsoft.com/office/powerpoint/2010/main" r:embed="rId1"/>
              </p:ext>
            </p:extLst>
          </p:nvPr>
        </p:nvPicPr>
        <p:blipFill>
          <a:blip r:embed="rId6">
            <a:extLst/>
          </a:blip>
          <a:stretch>
            <a:fillRect/>
          </a:stretch>
        </p:blipFill>
        <p:spPr>
          <a:xfrm>
            <a:off x="19328855" y="10477500"/>
            <a:ext cx="4445001"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5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59"/>
                </p:tgtEl>
              </p:cMediaNode>
            </p:video>
            <p:seq concurrent="1" prevAc="none" nextAc="seek">
              <p:cTn id="8" restart="whenNotActive" fill="hold" evtFilter="cancelBubble" nodeType="interactiveSeq">
                <p:stCondLst>
                  <p:cond evt="onClick" delay="0">
                    <p:tgtEl>
                      <p:spTgt spid="25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59"/>
                                        </p:tgtEl>
                                      </p:cBhvr>
                                    </p:cmd>
                                  </p:childTnLst>
                                </p:cTn>
                              </p:par>
                            </p:childTnLst>
                          </p:cTn>
                        </p:par>
                      </p:childTnLst>
                    </p:cTn>
                  </p:par>
                </p:childTnLst>
              </p:cTn>
              <p:nextCondLst>
                <p:cond evt="onClick" delay="0">
                  <p:tgtEl>
                    <p:spTgt spid="259"/>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 name="How do I deploy apps?"/>
          <p:cNvSpPr/>
          <p:nvPr/>
        </p:nvSpPr>
        <p:spPr>
          <a:xfrm>
            <a:off x="-1" y="31750"/>
            <a:ext cx="24384001"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rPr lang="en-US" dirty="0"/>
              <a:t>Shiny Examples</a:t>
            </a:r>
            <a:endParaRPr dirty="0"/>
          </a:p>
        </p:txBody>
      </p:sp>
      <p:sp>
        <p:nvSpPr>
          <p:cNvPr id="2" name="TextBox 1">
            <a:extLst>
              <a:ext uri="{FF2B5EF4-FFF2-40B4-BE49-F238E27FC236}">
                <a16:creationId xmlns:a16="http://schemas.microsoft.com/office/drawing/2014/main" id="{CD1F88E7-D375-4672-A590-E8E8A618566F}"/>
              </a:ext>
            </a:extLst>
          </p:cNvPr>
          <p:cNvSpPr txBox="1"/>
          <p:nvPr/>
        </p:nvSpPr>
        <p:spPr>
          <a:xfrm>
            <a:off x="2963917" y="5095936"/>
            <a:ext cx="17673145" cy="39497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5000" b="0" i="0" u="none" strike="noStrike" cap="none" spc="0" normalizeH="0" baseline="0" dirty="0">
                <a:ln>
                  <a:noFill/>
                </a:ln>
                <a:solidFill>
                  <a:srgbClr val="535353"/>
                </a:solidFill>
                <a:effectLst/>
                <a:uFillTx/>
                <a:latin typeface="+mn-lt"/>
                <a:ea typeface="+mn-ea"/>
                <a:cs typeface="+mn-cs"/>
                <a:sym typeface="Gill Sans Light"/>
                <a:hlinkClick r:id="rId2"/>
              </a:rPr>
              <a:t>Burghs Eye View</a:t>
            </a:r>
            <a:endParaRPr kumimoji="0" lang="en-US" sz="5000" b="0" i="0" u="none" strike="noStrike" cap="none" spc="0" normalizeH="0" baseline="0" dirty="0">
              <a:ln>
                <a:noFill/>
              </a:ln>
              <a:solidFill>
                <a:srgbClr val="535353"/>
              </a:solidFill>
              <a:effectLst/>
              <a:uFillTx/>
              <a:latin typeface="+mn-lt"/>
              <a:ea typeface="+mn-ea"/>
              <a:cs typeface="+mn-cs"/>
              <a:sym typeface="Gill Sans Light"/>
              <a:hlinkClick r:id="rId3"/>
            </a:endParaRP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5000" b="0" i="0" u="none" strike="noStrike" cap="none" spc="0" normalizeH="0" baseline="0" dirty="0">
                <a:ln>
                  <a:noFill/>
                </a:ln>
                <a:solidFill>
                  <a:srgbClr val="535353"/>
                </a:solidFill>
                <a:effectLst/>
                <a:uFillTx/>
                <a:latin typeface="+mn-lt"/>
                <a:ea typeface="+mn-ea"/>
                <a:cs typeface="+mn-cs"/>
                <a:sym typeface="Gill Sans Light"/>
                <a:hlinkClick r:id="rId3"/>
              </a:rPr>
              <a:t>Covid-19 Tracker</a:t>
            </a: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dirty="0"/>
              <a:t>2019 Best Design Shiny </a:t>
            </a:r>
            <a:r>
              <a:rPr lang="en-US" dirty="0">
                <a:hlinkClick r:id="rId4"/>
              </a:rPr>
              <a:t>Contest Winner</a:t>
            </a:r>
            <a:endParaRPr lang="en-US" dirty="0"/>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5000" b="0" i="0" u="none" strike="noStrike" cap="none" spc="0" normalizeH="0" baseline="0" dirty="0">
                <a:ln>
                  <a:noFill/>
                </a:ln>
                <a:solidFill>
                  <a:srgbClr val="535353"/>
                </a:solidFill>
                <a:effectLst/>
                <a:uFillTx/>
                <a:latin typeface="+mn-lt"/>
                <a:ea typeface="+mn-ea"/>
                <a:cs typeface="+mn-cs"/>
                <a:sym typeface="Gill Sans Light"/>
                <a:hlinkClick r:id="rId5"/>
              </a:rPr>
              <a:t>Covid-19 Daily Epidemic Forecasting</a:t>
            </a: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dirty="0">
                <a:hlinkClick r:id="rId6" action="ppaction://hlinkfile"/>
              </a:rPr>
              <a:t>Port Authority Bus Tracker</a:t>
            </a: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p:txBody>
      </p:sp>
    </p:spTree>
    <p:extLst>
      <p:ext uri="{BB962C8B-B14F-4D97-AF65-F5344CB8AC3E}">
        <p14:creationId xmlns:p14="http://schemas.microsoft.com/office/powerpoint/2010/main" val="3717319707"/>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63" name="Image" descr="Image"/>
          <p:cNvPicPr>
            <a:picLocks noChangeAspect="1"/>
          </p:cNvPicPr>
          <p:nvPr/>
        </p:nvPicPr>
        <p:blipFill>
          <a:blip r:embed="rId2">
            <a:extLst/>
          </a:blip>
          <a:stretch>
            <a:fillRect/>
          </a:stretch>
        </p:blipFill>
        <p:spPr>
          <a:xfrm>
            <a:off x="21493725" y="12348527"/>
            <a:ext cx="2764118" cy="939801"/>
          </a:xfrm>
          <a:prstGeom prst="rect">
            <a:avLst/>
          </a:prstGeom>
          <a:ln w="12700">
            <a:miter lim="400000"/>
          </a:ln>
        </p:spPr>
      </p:pic>
      <p:sp>
        <p:nvSpPr>
          <p:cNvPr id="3" name="Text Placeholder 2">
            <a:extLst>
              <a:ext uri="{FF2B5EF4-FFF2-40B4-BE49-F238E27FC236}">
                <a16:creationId xmlns:a16="http://schemas.microsoft.com/office/drawing/2014/main" id="{083C30E2-EA65-4493-AF3F-6A2C02515303}"/>
              </a:ext>
            </a:extLst>
          </p:cNvPr>
          <p:cNvSpPr>
            <a:spLocks noGrp="1"/>
          </p:cNvSpPr>
          <p:nvPr>
            <p:ph type="body" sz="quarter" idx="21"/>
          </p:nvPr>
        </p:nvSpPr>
        <p:spPr/>
        <p:txBody>
          <a:bodyPr/>
          <a:lstStyle/>
          <a:p>
            <a:r>
              <a:rPr lang="en-US" dirty="0"/>
              <a:t>Class Break</a:t>
            </a:r>
          </a:p>
        </p:txBody>
      </p:sp>
    </p:spTree>
    <p:extLst>
      <p:ext uri="{BB962C8B-B14F-4D97-AF65-F5344CB8AC3E}">
        <p14:creationId xmlns:p14="http://schemas.microsoft.com/office/powerpoint/2010/main" val="1372449366"/>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High level…"/>
          <p:cNvSpPr txBox="1">
            <a:spLocks noGrp="1"/>
          </p:cNvSpPr>
          <p:nvPr>
            <p:ph type="body" idx="21"/>
          </p:nvPr>
        </p:nvSpPr>
        <p:spPr>
          <a:prstGeom prst="rect">
            <a:avLst/>
          </a:prstGeom>
        </p:spPr>
        <p:txBody>
          <a:bodyPr>
            <a:normAutofit fontScale="85000" lnSpcReduction="10000"/>
          </a:bodyPr>
          <a:lstStyle/>
          <a:p>
            <a:pPr marL="0" indent="0" algn="r" defTabSz="800735">
              <a:spcBef>
                <a:spcPts val="6300"/>
              </a:spcBef>
              <a:buSzTx/>
              <a:buNone/>
              <a:defRPr sz="20370">
                <a:solidFill>
                  <a:srgbClr val="FFFFFF"/>
                </a:solidFill>
              </a:defRPr>
            </a:pPr>
            <a:r>
              <a:rPr lang="en-US" dirty="0"/>
              <a:t>Shiny </a:t>
            </a:r>
            <a:r>
              <a:rPr dirty="0"/>
              <a:t>High level</a:t>
            </a:r>
          </a:p>
          <a:p>
            <a:pPr marL="0" indent="0" algn="r" defTabSz="800735">
              <a:spcBef>
                <a:spcPts val="6300"/>
              </a:spcBef>
              <a:buSzTx/>
              <a:buNone/>
              <a:defRPr sz="20370">
                <a:solidFill>
                  <a:srgbClr val="DBDBDB"/>
                </a:solidFill>
              </a:defRPr>
            </a:pPr>
            <a:r>
              <a:rPr dirty="0"/>
              <a:t>view</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0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08"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209" name="Every Shiny app is maintained by a computer running R"/>
          <p:cNvSpPr txBox="1"/>
          <p:nvPr/>
        </p:nvSpPr>
        <p:spPr>
          <a:xfrm>
            <a:off x="0" y="1095916"/>
            <a:ext cx="24383999" cy="17859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defTabSz="584200">
              <a:defRPr sz="7000">
                <a:solidFill>
                  <a:srgbClr val="000000"/>
                </a:solidFill>
                <a:latin typeface="+mj-lt"/>
                <a:ea typeface="+mj-ea"/>
                <a:cs typeface="+mj-cs"/>
                <a:sym typeface="Helvetica"/>
              </a:defRPr>
            </a:lvl1pPr>
          </a:lstStyle>
          <a:p>
            <a:r>
              <a:t>Every Shiny app is maintained by a computer running R</a:t>
            </a:r>
          </a:p>
        </p:txBody>
      </p:sp>
      <p:grpSp>
        <p:nvGrpSpPr>
          <p:cNvPr id="226" name="Group"/>
          <p:cNvGrpSpPr/>
          <p:nvPr/>
        </p:nvGrpSpPr>
        <p:grpSpPr>
          <a:xfrm>
            <a:off x="3041089" y="4556224"/>
            <a:ext cx="18301822" cy="4603552"/>
            <a:chOff x="0" y="0"/>
            <a:chExt cx="18301821" cy="4603551"/>
          </a:xfrm>
        </p:grpSpPr>
        <p:sp>
          <p:nvSpPr>
            <p:cNvPr id="210" name="Group"/>
            <p:cNvSpPr/>
            <p:nvPr/>
          </p:nvSpPr>
          <p:spPr>
            <a:xfrm flipH="1">
              <a:off x="5717621" y="687779"/>
              <a:ext cx="5787610" cy="1525961"/>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1" name="Group"/>
            <p:cNvSpPr/>
            <p:nvPr/>
          </p:nvSpPr>
          <p:spPr>
            <a:xfrm>
              <a:off x="5717621" y="2230019"/>
              <a:ext cx="5787610"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2" name="Group"/>
            <p:cNvSpPr/>
            <p:nvPr/>
          </p:nvSpPr>
          <p:spPr>
            <a:xfrm>
              <a:off x="5717621" y="2230019"/>
              <a:ext cx="5787610"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3" name="Group"/>
            <p:cNvSpPr/>
            <p:nvPr/>
          </p:nvSpPr>
          <p:spPr>
            <a:xfrm flipH="1">
              <a:off x="5717621" y="687779"/>
              <a:ext cx="5787610" cy="1525961"/>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4" name="Group"/>
            <p:cNvSpPr/>
            <p:nvPr/>
          </p:nvSpPr>
          <p:spPr>
            <a:xfrm>
              <a:off x="5717621" y="2230019"/>
              <a:ext cx="5787610" cy="1525962"/>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pic>
          <p:nvPicPr>
            <p:cNvPr id="215" name="Screen Shot 2015-05-18 at 6.40.05 PM.png" descr="Screen Shot 2015-05-18 at 6.40.05 PM.png"/>
            <p:cNvPicPr>
              <a:picLocks noChangeAspect="1"/>
            </p:cNvPicPr>
            <p:nvPr/>
          </p:nvPicPr>
          <p:blipFill>
            <a:blip r:embed="rId3">
              <a:extLst/>
            </a:blip>
            <a:stretch>
              <a:fillRect/>
            </a:stretch>
          </p:blipFill>
          <p:spPr>
            <a:xfrm>
              <a:off x="11542176" y="0"/>
              <a:ext cx="6759646" cy="4603552"/>
            </a:xfrm>
            <a:prstGeom prst="rect">
              <a:avLst/>
            </a:prstGeom>
            <a:ln w="12700" cap="flat">
              <a:noFill/>
              <a:miter lim="400000"/>
            </a:ln>
            <a:effectLst/>
          </p:spPr>
        </p:pic>
        <p:grpSp>
          <p:nvGrpSpPr>
            <p:cNvPr id="225" name="Group"/>
            <p:cNvGrpSpPr/>
            <p:nvPr/>
          </p:nvGrpSpPr>
          <p:grpSpPr>
            <a:xfrm>
              <a:off x="0" y="398779"/>
              <a:ext cx="5680677" cy="3805994"/>
              <a:chOff x="0" y="0"/>
              <a:chExt cx="5680676" cy="3805993"/>
            </a:xfrm>
          </p:grpSpPr>
          <p:sp>
            <p:nvSpPr>
              <p:cNvPr id="216" name="Rounded Rectangle"/>
              <p:cNvSpPr/>
              <p:nvPr/>
            </p:nvSpPr>
            <p:spPr>
              <a:xfrm>
                <a:off x="640960" y="3103163"/>
                <a:ext cx="4386186" cy="570468"/>
              </a:xfrm>
              <a:prstGeom prst="roundRect">
                <a:avLst>
                  <a:gd name="adj" fmla="val 43932"/>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7" name="Rounded Rectangle"/>
              <p:cNvSpPr/>
              <p:nvPr/>
            </p:nvSpPr>
            <p:spPr>
              <a:xfrm>
                <a:off x="12567" y="3575480"/>
                <a:ext cx="5668110" cy="230514"/>
              </a:xfrm>
              <a:prstGeom prst="roundRect">
                <a:avLst>
                  <a:gd name="adj" fmla="val 50000"/>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8" name="Triangle"/>
              <p:cNvSpPr/>
              <p:nvPr/>
            </p:nvSpPr>
            <p:spPr>
              <a:xfrm>
                <a:off x="4888898" y="3133524"/>
                <a:ext cx="791776" cy="5097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9" name="Triangle"/>
              <p:cNvSpPr/>
              <p:nvPr/>
            </p:nvSpPr>
            <p:spPr>
              <a:xfrm flipH="1">
                <a:off x="0" y="3124693"/>
                <a:ext cx="791776" cy="52740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0" name="Shape"/>
              <p:cNvSpPr/>
              <p:nvPr/>
            </p:nvSpPr>
            <p:spPr>
              <a:xfrm>
                <a:off x="2218939" y="3416616"/>
                <a:ext cx="1255366" cy="202849"/>
              </a:xfrm>
              <a:custGeom>
                <a:avLst/>
                <a:gdLst/>
                <a:ahLst/>
                <a:cxnLst>
                  <a:cxn ang="0">
                    <a:pos x="wd2" y="hd2"/>
                  </a:cxn>
                  <a:cxn ang="5400000">
                    <a:pos x="wd2" y="hd2"/>
                  </a:cxn>
                  <a:cxn ang="10800000">
                    <a:pos x="wd2" y="hd2"/>
                  </a:cxn>
                  <a:cxn ang="16200000">
                    <a:pos x="wd2" y="hd2"/>
                  </a:cxn>
                </a:cxnLst>
                <a:rect l="0" t="0" r="r" b="b"/>
                <a:pathLst>
                  <a:path w="21600" h="21600" extrusionOk="0">
                    <a:moveTo>
                      <a:pt x="2254" y="4"/>
                    </a:moveTo>
                    <a:lnTo>
                      <a:pt x="18930" y="0"/>
                    </a:lnTo>
                    <a:lnTo>
                      <a:pt x="21600" y="21502"/>
                    </a:lnTo>
                    <a:lnTo>
                      <a:pt x="0" y="21600"/>
                    </a:lnTo>
                    <a:lnTo>
                      <a:pt x="2254" y="4"/>
                    </a:lnTo>
                    <a:close/>
                  </a:path>
                </a:pathLst>
              </a:custGeom>
              <a:solidFill>
                <a:srgbClr val="A6AAA9"/>
              </a:solidFill>
              <a:ln w="12700" cap="flat">
                <a:noFill/>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1" name="Rectangle"/>
              <p:cNvSpPr/>
              <p:nvPr/>
            </p:nvSpPr>
            <p:spPr>
              <a:xfrm>
                <a:off x="351920" y="3593164"/>
                <a:ext cx="246162" cy="322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2" name="Rounded Rectangle"/>
              <p:cNvSpPr/>
              <p:nvPr/>
            </p:nvSpPr>
            <p:spPr>
              <a:xfrm>
                <a:off x="745537" y="0"/>
                <a:ext cx="4189600" cy="3068201"/>
              </a:xfrm>
              <a:prstGeom prst="roundRect">
                <a:avLst>
                  <a:gd name="adj" fmla="val 6038"/>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3" name="Rounded Rectangle"/>
              <p:cNvSpPr/>
              <p:nvPr/>
            </p:nvSpPr>
            <p:spPr>
              <a:xfrm>
                <a:off x="842287" y="108111"/>
                <a:ext cx="3996100" cy="2851979"/>
              </a:xfrm>
              <a:prstGeom prst="roundRect">
                <a:avLst>
                  <a:gd name="adj" fmla="val 6680"/>
                </a:avLst>
              </a:prstGeom>
              <a:solidFill>
                <a:srgbClr val="D6D6D6"/>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4" name="Oval"/>
              <p:cNvSpPr/>
              <p:nvPr/>
            </p:nvSpPr>
            <p:spPr>
              <a:xfrm>
                <a:off x="4707052" y="3157583"/>
                <a:ext cx="133744" cy="44959"/>
              </a:xfrm>
              <a:prstGeom prst="ellipse">
                <a:avLst/>
              </a:prstGeom>
              <a:solidFill>
                <a:srgbClr val="FFFFFF"/>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Course…"/>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rPr dirty="0"/>
              <a:t>Course</a:t>
            </a:r>
          </a:p>
          <a:p>
            <a:pPr marL="0" indent="0" algn="r" defTabSz="800735">
              <a:spcBef>
                <a:spcPts val="6300"/>
              </a:spcBef>
              <a:buSzTx/>
              <a:buNone/>
              <a:defRPr sz="20370">
                <a:solidFill>
                  <a:srgbClr val="DBDBDB"/>
                </a:solidFill>
              </a:defRPr>
            </a:pPr>
            <a:r>
              <a:rPr lang="en-US" dirty="0"/>
              <a:t>Overview</a:t>
            </a:r>
            <a:endParaRPr dirty="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2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30"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grpSp>
        <p:nvGrpSpPr>
          <p:cNvPr id="275" name="Group"/>
          <p:cNvGrpSpPr/>
          <p:nvPr/>
        </p:nvGrpSpPr>
        <p:grpSpPr>
          <a:xfrm>
            <a:off x="1779187" y="3087790"/>
            <a:ext cx="20838326" cy="8620145"/>
            <a:chOff x="0" y="0"/>
            <a:chExt cx="20838325" cy="8620143"/>
          </a:xfrm>
        </p:grpSpPr>
        <p:grpSp>
          <p:nvGrpSpPr>
            <p:cNvPr id="273" name="Group"/>
            <p:cNvGrpSpPr/>
            <p:nvPr/>
          </p:nvGrpSpPr>
          <p:grpSpPr>
            <a:xfrm>
              <a:off x="0" y="-1"/>
              <a:ext cx="14041736" cy="8620145"/>
              <a:chOff x="0" y="0"/>
              <a:chExt cx="14041735" cy="8620143"/>
            </a:xfrm>
          </p:grpSpPr>
          <p:sp>
            <p:nvSpPr>
              <p:cNvPr id="231" name="Oval"/>
              <p:cNvSpPr/>
              <p:nvPr/>
            </p:nvSpPr>
            <p:spPr>
              <a:xfrm>
                <a:off x="2017342" y="102085"/>
                <a:ext cx="5839435" cy="5678399"/>
              </a:xfrm>
              <a:prstGeom prst="ellipse">
                <a:avLst/>
              </a:prstGeom>
              <a:gradFill flip="none" rotWithShape="1">
                <a:gsLst>
                  <a:gs pos="34821">
                    <a:srgbClr val="FFFFFF"/>
                  </a:gs>
                  <a:gs pos="80229">
                    <a:srgbClr val="BAEAFF"/>
                  </a:gs>
                  <a:gs pos="100000">
                    <a:srgbClr val="76D6FF"/>
                  </a:gs>
                </a:gsLst>
                <a:path path="shape">
                  <a:fillToRect l="75788" t="79582" r="24211" b="20417"/>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2" name="Oval"/>
              <p:cNvSpPr/>
              <p:nvPr/>
            </p:nvSpPr>
            <p:spPr>
              <a:xfrm>
                <a:off x="184842" y="3828498"/>
                <a:ext cx="3975168" cy="4416607"/>
              </a:xfrm>
              <a:prstGeom prst="ellipse">
                <a:avLst/>
              </a:prstGeom>
              <a:gradFill flip="none" rotWithShape="1">
                <a:gsLst>
                  <a:gs pos="34821">
                    <a:srgbClr val="FFFFFF"/>
                  </a:gs>
                  <a:gs pos="80229">
                    <a:srgbClr val="BAEAFF"/>
                  </a:gs>
                  <a:gs pos="100000">
                    <a:srgbClr val="76D6FF"/>
                  </a:gs>
                </a:gsLst>
                <a:path path="shape">
                  <a:fillToRect l="75788" t="79582" r="24211" b="20417"/>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42" name="Group"/>
              <p:cNvGrpSpPr/>
              <p:nvPr/>
            </p:nvGrpSpPr>
            <p:grpSpPr>
              <a:xfrm>
                <a:off x="0" y="-1"/>
                <a:ext cx="12070371" cy="8620145"/>
                <a:chOff x="0" y="0"/>
                <a:chExt cx="12070370" cy="8620143"/>
              </a:xfrm>
            </p:grpSpPr>
            <p:sp>
              <p:nvSpPr>
                <p:cNvPr id="233" name="Circle"/>
                <p:cNvSpPr/>
                <p:nvPr/>
              </p:nvSpPr>
              <p:spPr>
                <a:xfrm>
                  <a:off x="2257810" y="301081"/>
                  <a:ext cx="5299103" cy="5299102"/>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4" name="Circle"/>
                <p:cNvSpPr/>
                <p:nvPr/>
              </p:nvSpPr>
              <p:spPr>
                <a:xfrm>
                  <a:off x="4964269" y="2668406"/>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5" name="Oval"/>
                <p:cNvSpPr/>
                <p:nvPr/>
              </p:nvSpPr>
              <p:spPr>
                <a:xfrm>
                  <a:off x="1021582" y="4591372"/>
                  <a:ext cx="4933793" cy="3638857"/>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6" name="Circle"/>
                <p:cNvSpPr/>
                <p:nvPr/>
              </p:nvSpPr>
              <p:spPr>
                <a:xfrm>
                  <a:off x="3287108" y="3448062"/>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7" name="Circle"/>
                <p:cNvSpPr/>
                <p:nvPr/>
              </p:nvSpPr>
              <p:spPr>
                <a:xfrm>
                  <a:off x="2980194" y="5979251"/>
                  <a:ext cx="2002299"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8" name="Circle"/>
                <p:cNvSpPr/>
                <p:nvPr/>
              </p:nvSpPr>
              <p:spPr>
                <a:xfrm>
                  <a:off x="6985041" y="4106590"/>
                  <a:ext cx="3712580"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9" name="Oval"/>
                <p:cNvSpPr/>
                <p:nvPr/>
              </p:nvSpPr>
              <p:spPr>
                <a:xfrm>
                  <a:off x="4307127" y="4607340"/>
                  <a:ext cx="5918652"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0" name="Circle"/>
                <p:cNvSpPr/>
                <p:nvPr/>
              </p:nvSpPr>
              <p:spPr>
                <a:xfrm>
                  <a:off x="3906211" y="5979251"/>
                  <a:ext cx="2002300"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1" name="Shape"/>
                <p:cNvSpPr/>
                <p:nvPr/>
              </p:nvSpPr>
              <p:spPr>
                <a:xfrm>
                  <a:off x="0" y="-1"/>
                  <a:ext cx="12070371" cy="8620145"/>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243" name="Group"/>
              <p:cNvSpPr/>
              <p:nvPr/>
            </p:nvSpPr>
            <p:spPr>
              <a:xfrm flipH="1">
                <a:off x="8254125" y="3240768"/>
                <a:ext cx="5787611"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4" name="Group"/>
              <p:cNvSpPr/>
              <p:nvPr/>
            </p:nvSpPr>
            <p:spPr>
              <a:xfrm>
                <a:off x="8254125" y="4783008"/>
                <a:ext cx="5787611"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51" name="Group"/>
              <p:cNvGrpSpPr/>
              <p:nvPr/>
            </p:nvGrpSpPr>
            <p:grpSpPr>
              <a:xfrm>
                <a:off x="1276121" y="5718576"/>
                <a:ext cx="4680978" cy="2657912"/>
                <a:chOff x="0" y="0"/>
                <a:chExt cx="4680977" cy="2657911"/>
              </a:xfrm>
            </p:grpSpPr>
            <p:sp>
              <p:nvSpPr>
                <p:cNvPr id="245" name="Oval"/>
                <p:cNvSpPr/>
                <p:nvPr/>
              </p:nvSpPr>
              <p:spPr>
                <a:xfrm>
                  <a:off x="1724784" y="0"/>
                  <a:ext cx="2956194" cy="2623278"/>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6" name="Oval"/>
                <p:cNvSpPr/>
                <p:nvPr/>
              </p:nvSpPr>
              <p:spPr>
                <a:xfrm>
                  <a:off x="1177869" y="940555"/>
                  <a:ext cx="1905912" cy="1691275"/>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7" name="Oval"/>
                <p:cNvSpPr/>
                <p:nvPr/>
              </p:nvSpPr>
              <p:spPr>
                <a:xfrm>
                  <a:off x="0" y="1764763"/>
                  <a:ext cx="1807394" cy="89314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8" name="Oval"/>
                <p:cNvSpPr/>
                <p:nvPr/>
              </p:nvSpPr>
              <p:spPr>
                <a:xfrm>
                  <a:off x="2096010" y="466001"/>
                  <a:ext cx="1905912" cy="1691275"/>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9" name="Oval"/>
                <p:cNvSpPr/>
                <p:nvPr/>
              </p:nvSpPr>
              <p:spPr>
                <a:xfrm>
                  <a:off x="914919" y="1548224"/>
                  <a:ext cx="536338" cy="47593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0" name="Oval"/>
                <p:cNvSpPr/>
                <p:nvPr/>
              </p:nvSpPr>
              <p:spPr>
                <a:xfrm>
                  <a:off x="1154948" y="1710009"/>
                  <a:ext cx="833376"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252" name="Oval"/>
              <p:cNvSpPr/>
              <p:nvPr/>
            </p:nvSpPr>
            <p:spPr>
              <a:xfrm>
                <a:off x="3525593" y="7278044"/>
                <a:ext cx="1361974"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62" name="Group"/>
              <p:cNvGrpSpPr/>
              <p:nvPr/>
            </p:nvGrpSpPr>
            <p:grpSpPr>
              <a:xfrm>
                <a:off x="3966058" y="1529137"/>
                <a:ext cx="6573737" cy="5860405"/>
                <a:chOff x="0" y="0"/>
                <a:chExt cx="6573735" cy="5860404"/>
              </a:xfrm>
            </p:grpSpPr>
            <p:grpSp>
              <p:nvGrpSpPr>
                <p:cNvPr id="260" name="Group"/>
                <p:cNvGrpSpPr/>
                <p:nvPr/>
              </p:nvGrpSpPr>
              <p:grpSpPr>
                <a:xfrm>
                  <a:off x="0" y="0"/>
                  <a:ext cx="6573736" cy="5860405"/>
                  <a:chOff x="0" y="0"/>
                  <a:chExt cx="6573735" cy="5860404"/>
                </a:xfrm>
              </p:grpSpPr>
              <p:sp>
                <p:nvSpPr>
                  <p:cNvPr id="253"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59" name="Group"/>
                  <p:cNvGrpSpPr/>
                  <p:nvPr/>
                </p:nvGrpSpPr>
                <p:grpSpPr>
                  <a:xfrm>
                    <a:off x="0" y="0"/>
                    <a:ext cx="3425567" cy="5860405"/>
                    <a:chOff x="0" y="0"/>
                    <a:chExt cx="3425566" cy="5860404"/>
                  </a:xfrm>
                </p:grpSpPr>
                <p:sp>
                  <p:nvSpPr>
                    <p:cNvPr id="254"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5"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6"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7"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8"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261"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269" name="Group"/>
              <p:cNvGrpSpPr/>
              <p:nvPr/>
            </p:nvGrpSpPr>
            <p:grpSpPr>
              <a:xfrm>
                <a:off x="4737584" y="4478672"/>
                <a:ext cx="7116032" cy="4040563"/>
                <a:chOff x="0" y="0"/>
                <a:chExt cx="7116031" cy="4040562"/>
              </a:xfrm>
            </p:grpSpPr>
            <p:sp>
              <p:nvSpPr>
                <p:cNvPr id="263" name="Oval"/>
                <p:cNvSpPr/>
                <p:nvPr/>
              </p:nvSpPr>
              <p:spPr>
                <a:xfrm>
                  <a:off x="2622020" y="0"/>
                  <a:ext cx="4494012" cy="3987912"/>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4" name="Oval"/>
                <p:cNvSpPr/>
                <p:nvPr/>
              </p:nvSpPr>
              <p:spPr>
                <a:xfrm>
                  <a:off x="1790599" y="1429834"/>
                  <a:ext cx="2897371" cy="2571080"/>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5" name="Oval"/>
                <p:cNvSpPr/>
                <p:nvPr/>
              </p:nvSpPr>
              <p:spPr>
                <a:xfrm>
                  <a:off x="0" y="2682797"/>
                  <a:ext cx="2747604" cy="135776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6" name="Oval"/>
                <p:cNvSpPr/>
                <p:nvPr/>
              </p:nvSpPr>
              <p:spPr>
                <a:xfrm>
                  <a:off x="3186359" y="708416"/>
                  <a:ext cx="2897372" cy="2571080"/>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7" name="Oval"/>
                <p:cNvSpPr/>
                <p:nvPr/>
              </p:nvSpPr>
              <p:spPr>
                <a:xfrm>
                  <a:off x="1390863" y="2353613"/>
                  <a:ext cx="815341" cy="72352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8" name="Oval"/>
                <p:cNvSpPr/>
                <p:nvPr/>
              </p:nvSpPr>
              <p:spPr>
                <a:xfrm>
                  <a:off x="1755755" y="2599559"/>
                  <a:ext cx="1266899" cy="916422"/>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270" name="Group"/>
              <p:cNvSpPr/>
              <p:nvPr/>
            </p:nvSpPr>
            <p:spPr>
              <a:xfrm>
                <a:off x="8254125" y="4783008"/>
                <a:ext cx="5787611"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1" name="Group"/>
              <p:cNvSpPr/>
              <p:nvPr/>
            </p:nvSpPr>
            <p:spPr>
              <a:xfrm flipH="1">
                <a:off x="8254125" y="3240769"/>
                <a:ext cx="5787611" cy="1525961"/>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2" name="Group"/>
              <p:cNvSpPr/>
              <p:nvPr/>
            </p:nvSpPr>
            <p:spPr>
              <a:xfrm>
                <a:off x="8254125" y="4783009"/>
                <a:ext cx="5787611" cy="1525961"/>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pic>
          <p:nvPicPr>
            <p:cNvPr id="274" name="Screen Shot 2015-05-18 at 6.40.05 PM.png" descr="Screen Shot 2015-05-18 at 6.40.05 PM.png"/>
            <p:cNvPicPr>
              <a:picLocks noChangeAspect="1"/>
            </p:cNvPicPr>
            <p:nvPr/>
          </p:nvPicPr>
          <p:blipFill>
            <a:blip r:embed="rId3">
              <a:extLst/>
            </a:blip>
            <a:stretch>
              <a:fillRect/>
            </a:stretch>
          </p:blipFill>
          <p:spPr>
            <a:xfrm>
              <a:off x="14078680" y="2552989"/>
              <a:ext cx="6759646" cy="4603552"/>
            </a:xfrm>
            <a:prstGeom prst="rect">
              <a:avLst/>
            </a:prstGeom>
            <a:ln w="12700" cap="flat">
              <a:noFill/>
              <a:miter lim="400000"/>
            </a:ln>
            <a:effectLst/>
          </p:spPr>
        </p:pic>
      </p:grpSp>
      <p:sp>
        <p:nvSpPr>
          <p:cNvPr id="276" name="Every Shiny app is maintained by a computer running R"/>
          <p:cNvSpPr txBox="1"/>
          <p:nvPr/>
        </p:nvSpPr>
        <p:spPr>
          <a:xfrm>
            <a:off x="0" y="1095916"/>
            <a:ext cx="24383999" cy="17859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defTabSz="584200">
              <a:defRPr sz="7000">
                <a:solidFill>
                  <a:srgbClr val="000000"/>
                </a:solidFill>
                <a:latin typeface="+mj-lt"/>
                <a:ea typeface="+mj-ea"/>
                <a:cs typeface="+mj-cs"/>
                <a:sym typeface="Helvetica"/>
              </a:defRPr>
            </a:lvl1pPr>
          </a:lstStyle>
          <a:p>
            <a:r>
              <a:t>Every Shiny app is maintained by a computer running R</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7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80"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281" name="Change display"/>
          <p:cNvSpPr txBox="1"/>
          <p:nvPr/>
        </p:nvSpPr>
        <p:spPr>
          <a:xfrm>
            <a:off x="0" y="1095916"/>
            <a:ext cx="24383999" cy="17859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defTabSz="584200">
              <a:defRPr sz="7000">
                <a:solidFill>
                  <a:srgbClr val="000000"/>
                </a:solidFill>
                <a:latin typeface="+mj-lt"/>
                <a:ea typeface="+mj-ea"/>
                <a:cs typeface="+mj-cs"/>
                <a:sym typeface="Helvetica"/>
              </a:defRPr>
            </a:lvl1pPr>
          </a:lstStyle>
          <a:p>
            <a:r>
              <a:t>Change display</a:t>
            </a:r>
          </a:p>
        </p:txBody>
      </p:sp>
      <p:pic>
        <p:nvPicPr>
          <p:cNvPr id="282" name="Screen Shot 2016-02-16 at 3.46.22 PM.png" descr="Screen Shot 2016-02-16 at 3.46.22 PM.png"/>
          <p:cNvPicPr>
            <a:picLocks noChangeAspect="1"/>
          </p:cNvPicPr>
          <p:nvPr/>
        </p:nvPicPr>
        <p:blipFill>
          <a:blip r:embed="rId3">
            <a:extLst/>
          </a:blip>
          <a:stretch>
            <a:fillRect/>
          </a:stretch>
        </p:blipFill>
        <p:spPr>
          <a:xfrm>
            <a:off x="5165144" y="2881853"/>
            <a:ext cx="14053712" cy="9013760"/>
          </a:xfrm>
          <a:prstGeom prst="rect">
            <a:avLst/>
          </a:prstGeom>
          <a:ln w="12700">
            <a:miter lim="400000"/>
          </a:ln>
          <a:effectLst>
            <a:outerShdw blurRad="381000" dist="39085" dir="5400000" rotWithShape="0">
              <a:srgbClr val="000000">
                <a:alpha val="88158"/>
              </a:srgbClr>
            </a:outerShdw>
          </a:effectLst>
        </p:spPr>
      </p:pic>
      <p:pic>
        <p:nvPicPr>
          <p:cNvPr id="283" name="Oval Circle" descr="Oval Circle"/>
          <p:cNvPicPr>
            <a:picLocks/>
          </p:cNvPicPr>
          <p:nvPr/>
        </p:nvPicPr>
        <p:blipFill>
          <a:blip r:embed="rId4">
            <a:extLst/>
          </a:blip>
          <a:stretch>
            <a:fillRect/>
          </a:stretch>
        </p:blipFill>
        <p:spPr>
          <a:xfrm>
            <a:off x="16804307" y="3265844"/>
            <a:ext cx="959816" cy="897928"/>
          </a:xfrm>
          <a:prstGeom prst="rect">
            <a:avLst/>
          </a:prstGeom>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8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88"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pic>
        <p:nvPicPr>
          <p:cNvPr id="289" name="Screen Shot 2016-02-16 at 3.46.43 PM.png" descr="Screen Shot 2016-02-16 at 3.46.43 PM.png"/>
          <p:cNvPicPr>
            <a:picLocks noChangeAspect="1"/>
          </p:cNvPicPr>
          <p:nvPr/>
        </p:nvPicPr>
        <p:blipFill>
          <a:blip r:embed="rId3">
            <a:extLst/>
          </a:blip>
          <a:srcRect b="4132"/>
          <a:stretch>
            <a:fillRect/>
          </a:stretch>
        </p:blipFill>
        <p:spPr>
          <a:xfrm>
            <a:off x="4262834" y="2479877"/>
            <a:ext cx="15858177" cy="9648661"/>
          </a:xfrm>
          <a:prstGeom prst="rect">
            <a:avLst/>
          </a:prstGeom>
          <a:ln w="12700">
            <a:miter lim="400000"/>
          </a:ln>
        </p:spPr>
      </p:pic>
      <p:sp>
        <p:nvSpPr>
          <p:cNvPr id="290" name="Close an app"/>
          <p:cNvSpPr txBox="1"/>
          <p:nvPr/>
        </p:nvSpPr>
        <p:spPr>
          <a:xfrm>
            <a:off x="0" y="1095916"/>
            <a:ext cx="24383999" cy="17859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defTabSz="584200">
              <a:defRPr sz="7000">
                <a:solidFill>
                  <a:srgbClr val="000000"/>
                </a:solidFill>
                <a:latin typeface="+mj-lt"/>
                <a:ea typeface="+mj-ea"/>
                <a:cs typeface="+mj-cs"/>
                <a:sym typeface="Helvetica"/>
              </a:defRPr>
            </a:lvl1pPr>
          </a:lstStyle>
          <a:p>
            <a:r>
              <a:t>Close an app</a:t>
            </a:r>
          </a:p>
        </p:txBody>
      </p:sp>
      <p:pic>
        <p:nvPicPr>
          <p:cNvPr id="291" name="Oval Circle" descr="Oval Circle"/>
          <p:cNvPicPr>
            <a:picLocks/>
          </p:cNvPicPr>
          <p:nvPr/>
        </p:nvPicPr>
        <p:blipFill>
          <a:blip r:embed="rId4">
            <a:extLst/>
          </a:blip>
          <a:stretch>
            <a:fillRect/>
          </a:stretch>
        </p:blipFill>
        <p:spPr>
          <a:xfrm>
            <a:off x="12486308" y="3596044"/>
            <a:ext cx="959815" cy="897928"/>
          </a:xfrm>
          <a:prstGeom prst="rect">
            <a:avLst/>
          </a:prstGeom>
        </p:spPr>
      </p:pic>
      <p:pic>
        <p:nvPicPr>
          <p:cNvPr id="293" name="Oval Circle" descr="Oval Circle"/>
          <p:cNvPicPr>
            <a:picLocks/>
          </p:cNvPicPr>
          <p:nvPr/>
        </p:nvPicPr>
        <p:blipFill>
          <a:blip r:embed="rId4">
            <a:extLst/>
          </a:blip>
          <a:stretch>
            <a:fillRect/>
          </a:stretch>
        </p:blipFill>
        <p:spPr>
          <a:xfrm>
            <a:off x="11712092" y="8159577"/>
            <a:ext cx="959816" cy="897928"/>
          </a:xfrm>
          <a:prstGeom prst="rect">
            <a:avLst/>
          </a:prstGeom>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97" name="font-awesome_4-6-3_users_256_0_d3d3d3_none.png" descr="font-awesome_4-6-3_users_256_0_d3d3d3_none.png"/>
          <p:cNvPicPr>
            <a:picLocks noChangeAspect="1"/>
          </p:cNvPicPr>
          <p:nvPr/>
        </p:nvPicPr>
        <p:blipFill>
          <a:blip r:embed="rId5">
            <a:extLst/>
          </a:blip>
          <a:stretch>
            <a:fillRect/>
          </a:stretch>
        </p:blipFill>
        <p:spPr>
          <a:xfrm>
            <a:off x="258712" y="254000"/>
            <a:ext cx="3251201" cy="3251200"/>
          </a:xfrm>
          <a:prstGeom prst="rect">
            <a:avLst/>
          </a:prstGeom>
          <a:ln w="12700">
            <a:miter lim="400000"/>
          </a:ln>
        </p:spPr>
      </p:pic>
      <p:sp>
        <p:nvSpPr>
          <p:cNvPr id="298"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99" name="Rectangle"/>
          <p:cNvSpPr txBox="1">
            <a:spLocks noGrp="1"/>
          </p:cNvSpPr>
          <p:nvPr>
            <p:ph type="body" idx="21"/>
          </p:nvPr>
        </p:nvSpPr>
        <p:spPr>
          <a:prstGeom prst="rect">
            <a:avLst/>
          </a:prstGeom>
        </p:spPr>
        <p:txBody>
          <a:bodyPr/>
          <a:lstStyle/>
          <a:p>
            <a:endParaRPr/>
          </a:p>
        </p:txBody>
      </p:sp>
      <p:sp>
        <p:nvSpPr>
          <p:cNvPr id="300"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01" name="Image" descr="Image"/>
          <p:cNvPicPr>
            <a:picLocks noChangeAspect="1"/>
          </p:cNvPicPr>
          <p:nvPr/>
        </p:nvPicPr>
        <p:blipFill>
          <a:blip r:embed="rId6">
            <a:extLst/>
          </a:blip>
          <a:stretch>
            <a:fillRect/>
          </a:stretch>
        </p:blipFill>
        <p:spPr>
          <a:xfrm>
            <a:off x="3137742" y="12658725"/>
            <a:ext cx="2540001" cy="863600"/>
          </a:xfrm>
          <a:prstGeom prst="rect">
            <a:avLst/>
          </a:prstGeom>
          <a:ln w="12700">
            <a:miter lim="400000"/>
          </a:ln>
        </p:spPr>
      </p:pic>
      <p:grpSp>
        <p:nvGrpSpPr>
          <p:cNvPr id="304" name="Group"/>
          <p:cNvGrpSpPr/>
          <p:nvPr/>
        </p:nvGrpSpPr>
        <p:grpSpPr>
          <a:xfrm>
            <a:off x="4423825" y="2584070"/>
            <a:ext cx="17255925" cy="2274394"/>
            <a:chOff x="0" y="0"/>
            <a:chExt cx="17255922" cy="2274392"/>
          </a:xfrm>
        </p:grpSpPr>
        <p:pic>
          <p:nvPicPr>
            <p:cNvPr id="302" name="Screen Shot 2016-03-17 at 11.30.48 AM.png" descr="Screen Shot 2016-03-17 at 11.30.48 AM.png"/>
            <p:cNvPicPr>
              <a:picLocks noChangeAspect="1"/>
            </p:cNvPicPr>
            <p:nvPr/>
          </p:nvPicPr>
          <p:blipFill>
            <a:blip r:embed="rId7">
              <a:extLst/>
            </a:blip>
            <a:stretch>
              <a:fillRect/>
            </a:stretch>
          </p:blipFill>
          <p:spPr>
            <a:xfrm>
              <a:off x="0" y="0"/>
              <a:ext cx="3809805" cy="1997075"/>
            </a:xfrm>
            <a:prstGeom prst="rect">
              <a:avLst/>
            </a:prstGeom>
            <a:ln w="12700" cap="flat">
              <a:noFill/>
              <a:miter lim="400000"/>
            </a:ln>
            <a:effectLst/>
          </p:spPr>
        </p:pic>
        <p:sp>
          <p:nvSpPr>
            <p:cNvPr id="303" name="Open a new Shiny app with…"/>
            <p:cNvSpPr txBox="1"/>
            <p:nvPr/>
          </p:nvSpPr>
          <p:spPr>
            <a:xfrm>
              <a:off x="5028152" y="185174"/>
              <a:ext cx="12227771" cy="20892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p>
              <a:pPr algn="l" defTabSz="914400">
                <a:tabLst>
                  <a:tab pos="914400" algn="l"/>
                </a:tabLst>
                <a:defRPr>
                  <a:solidFill>
                    <a:srgbClr val="000000"/>
                  </a:solidFill>
                  <a:latin typeface="+mj-lt"/>
                  <a:ea typeface="+mj-ea"/>
                  <a:cs typeface="+mj-cs"/>
                  <a:sym typeface="Helvetica"/>
                </a:defRPr>
              </a:pPr>
              <a:r>
                <a:t>Open a new Shiny app with </a:t>
              </a:r>
            </a:p>
            <a:p>
              <a:pPr algn="l" defTabSz="914400">
                <a:tabLst>
                  <a:tab pos="914400" algn="l"/>
                </a:tabLst>
                <a:defRPr b="1">
                  <a:solidFill>
                    <a:srgbClr val="0365C0"/>
                  </a:solidFill>
                  <a:latin typeface="Helvetica Neue"/>
                  <a:ea typeface="Helvetica Neue"/>
                  <a:cs typeface="Helvetica Neue"/>
                  <a:sym typeface="Helvetica Neue"/>
                </a:defRPr>
              </a:pPr>
              <a:r>
                <a:t>File ▶︎ New File ▶︎ Shiny Web App…</a:t>
              </a:r>
            </a:p>
          </p:txBody>
        </p:sp>
      </p:grpSp>
      <p:grpSp>
        <p:nvGrpSpPr>
          <p:cNvPr id="312" name="Group"/>
          <p:cNvGrpSpPr/>
          <p:nvPr/>
        </p:nvGrpSpPr>
        <p:grpSpPr>
          <a:xfrm>
            <a:off x="3732270" y="4553470"/>
            <a:ext cx="17834942" cy="2306367"/>
            <a:chOff x="0" y="0"/>
            <a:chExt cx="17834940" cy="2306365"/>
          </a:xfrm>
        </p:grpSpPr>
        <p:grpSp>
          <p:nvGrpSpPr>
            <p:cNvPr id="310" name="Group"/>
            <p:cNvGrpSpPr/>
            <p:nvPr/>
          </p:nvGrpSpPr>
          <p:grpSpPr>
            <a:xfrm>
              <a:off x="0" y="0"/>
              <a:ext cx="4844261" cy="2162355"/>
              <a:chOff x="0" y="0"/>
              <a:chExt cx="4844260" cy="2162354"/>
            </a:xfrm>
          </p:grpSpPr>
          <p:sp>
            <p:nvSpPr>
              <p:cNvPr id="305" name="Rounded Rectangle"/>
              <p:cNvSpPr/>
              <p:nvPr/>
            </p:nvSpPr>
            <p:spPr>
              <a:xfrm>
                <a:off x="478560" y="752420"/>
                <a:ext cx="3942281" cy="1409935"/>
              </a:xfrm>
              <a:prstGeom prst="roundRect">
                <a:avLst>
                  <a:gd name="adj" fmla="val 15000"/>
                </a:avLst>
              </a:prstGeom>
              <a:gradFill flip="none" rotWithShape="1">
                <a:gsLst>
                  <a:gs pos="0">
                    <a:srgbClr val="FFFFFF"/>
                  </a:gs>
                  <a:gs pos="58113">
                    <a:srgbClr val="EAEAEA"/>
                  </a:gs>
                  <a:gs pos="100000">
                    <a:srgbClr val="D6D6D6"/>
                  </a:gs>
                </a:gsLst>
                <a:lin ang="5400000" scaled="0"/>
              </a:gra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6" name="Run App"/>
              <p:cNvSpPr txBox="1"/>
              <p:nvPr/>
            </p:nvSpPr>
            <p:spPr>
              <a:xfrm>
                <a:off x="961972" y="1003578"/>
                <a:ext cx="3518016" cy="8846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12700">
                  <a:defRPr sz="5200">
                    <a:solidFill>
                      <a:srgbClr val="000000"/>
                    </a:solidFill>
                    <a:latin typeface="Damascus Regular"/>
                    <a:ea typeface="Damascus Regular"/>
                    <a:cs typeface="Damascus Regular"/>
                    <a:sym typeface="Damascus Regular"/>
                  </a:defRPr>
                </a:lvl1pPr>
              </a:lstStyle>
              <a:p>
                <a:r>
                  <a:t>Run App</a:t>
                </a:r>
              </a:p>
            </p:txBody>
          </p:sp>
          <p:sp>
            <p:nvSpPr>
              <p:cNvPr id="307" name="Triangle"/>
              <p:cNvSpPr/>
              <p:nvPr/>
            </p:nvSpPr>
            <p:spPr>
              <a:xfrm rot="13500000">
                <a:off x="550605" y="1174147"/>
                <a:ext cx="563054" cy="5435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00882B"/>
              </a:solidFill>
              <a:ln w="12700" cap="flat">
                <a:noFill/>
                <a:miter lim="400000"/>
              </a:ln>
              <a:effectLst>
                <a:outerShdw blurRad="355600" rotWithShape="0">
                  <a:srgbClr val="000000">
                    <a:alpha val="75000"/>
                  </a:srgbClr>
                </a:outerShdw>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8" name="Oval"/>
              <p:cNvSpPr/>
              <p:nvPr/>
            </p:nvSpPr>
            <p:spPr>
              <a:xfrm>
                <a:off x="0" y="0"/>
                <a:ext cx="4844261" cy="1647293"/>
              </a:xfrm>
              <a:prstGeom prst="ellipse">
                <a:avLst/>
              </a:prstGeom>
              <a:solidFill>
                <a:srgbClr val="FFFFFF">
                  <a:alpha val="33987"/>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9" name="Rounded Rectangle"/>
              <p:cNvSpPr/>
              <p:nvPr/>
            </p:nvSpPr>
            <p:spPr>
              <a:xfrm>
                <a:off x="478560" y="752420"/>
                <a:ext cx="3935936" cy="1409935"/>
              </a:xfrm>
              <a:prstGeom prst="roundRect">
                <a:avLst>
                  <a:gd name="adj" fmla="val 15000"/>
                </a:avLst>
              </a:prstGeom>
              <a:noFill/>
              <a:ln w="3175" cap="flat">
                <a:solidFill>
                  <a:srgbClr val="000000"/>
                </a:solidFill>
                <a:prstDash val="solid"/>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311" name="Launch the app by opening app.R and…"/>
            <p:cNvSpPr txBox="1"/>
            <p:nvPr/>
          </p:nvSpPr>
          <p:spPr>
            <a:xfrm>
              <a:off x="5719708" y="492113"/>
              <a:ext cx="12115233" cy="18142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p>
              <a:pPr algn="l" defTabSz="914400">
                <a:tabLst>
                  <a:tab pos="914400" algn="l"/>
                </a:tabLst>
                <a:defRPr>
                  <a:solidFill>
                    <a:srgbClr val="000000"/>
                  </a:solidFill>
                  <a:latin typeface="Helvetica Neue"/>
                  <a:ea typeface="Helvetica Neue"/>
                  <a:cs typeface="Helvetica Neue"/>
                  <a:sym typeface="Helvetica Neue"/>
                </a:defRPr>
              </a:pPr>
              <a:r>
                <a:rPr>
                  <a:latin typeface="+mj-lt"/>
                  <a:ea typeface="+mj-ea"/>
                  <a:cs typeface="+mj-cs"/>
                  <a:sym typeface="Helvetica"/>
                </a:rPr>
                <a:t>Launch the app by opening app.R and </a:t>
              </a:r>
            </a:p>
            <a:p>
              <a:pPr algn="l" defTabSz="914400">
                <a:tabLst>
                  <a:tab pos="914400" algn="l"/>
                </a:tabLst>
                <a:defRPr>
                  <a:solidFill>
                    <a:srgbClr val="000000"/>
                  </a:solidFill>
                  <a:latin typeface="Helvetica Neue"/>
                  <a:ea typeface="Helvetica Neue"/>
                  <a:cs typeface="Helvetica Neue"/>
                  <a:sym typeface="Helvetica Neue"/>
                </a:defRPr>
              </a:pPr>
              <a:r>
                <a:rPr>
                  <a:latin typeface="+mj-lt"/>
                  <a:ea typeface="+mj-ea"/>
                  <a:cs typeface="+mj-cs"/>
                  <a:sym typeface="Helvetica"/>
                </a:rPr>
                <a:t>clicking</a:t>
              </a:r>
              <a:r>
                <a:t> </a:t>
              </a:r>
              <a:r>
                <a:rPr b="1">
                  <a:solidFill>
                    <a:srgbClr val="0365C0"/>
                  </a:solidFill>
                </a:rPr>
                <a:t>Run App</a:t>
              </a:r>
            </a:p>
          </p:txBody>
        </p:sp>
      </p:grpSp>
      <p:grpSp>
        <p:nvGrpSpPr>
          <p:cNvPr id="317" name="Group"/>
          <p:cNvGrpSpPr/>
          <p:nvPr/>
        </p:nvGrpSpPr>
        <p:grpSpPr>
          <a:xfrm>
            <a:off x="6490734" y="7144634"/>
            <a:ext cx="17226517" cy="2326715"/>
            <a:chOff x="0" y="0"/>
            <a:chExt cx="17226515" cy="2326713"/>
          </a:xfrm>
        </p:grpSpPr>
        <p:sp>
          <p:nvSpPr>
            <p:cNvPr id="313" name="Close app by clicking the stop sign icon"/>
            <p:cNvSpPr txBox="1"/>
            <p:nvPr/>
          </p:nvSpPr>
          <p:spPr>
            <a:xfrm>
              <a:off x="2961244" y="512460"/>
              <a:ext cx="14265272" cy="18142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p>
              <a:pPr algn="l" defTabSz="914400">
                <a:tabLst>
                  <a:tab pos="914400" algn="l"/>
                </a:tabLst>
                <a:defRPr>
                  <a:solidFill>
                    <a:srgbClr val="000000"/>
                  </a:solidFill>
                  <a:latin typeface="Helvetica Neue"/>
                  <a:ea typeface="Helvetica Neue"/>
                  <a:cs typeface="Helvetica Neue"/>
                  <a:sym typeface="Helvetica Neue"/>
                </a:defRPr>
              </a:pPr>
              <a:r>
                <a:rPr b="1">
                  <a:solidFill>
                    <a:srgbClr val="0365C0"/>
                  </a:solidFill>
                </a:rPr>
                <a:t>Close app</a:t>
              </a:r>
              <a:r>
                <a:t> </a:t>
              </a:r>
              <a:r>
                <a:rPr>
                  <a:latin typeface="+mj-lt"/>
                  <a:ea typeface="+mj-ea"/>
                  <a:cs typeface="+mj-cs"/>
                  <a:sym typeface="Helvetica"/>
                </a:rPr>
                <a:t>by clicking the stop sign icon</a:t>
              </a:r>
            </a:p>
          </p:txBody>
        </p:sp>
        <p:grpSp>
          <p:nvGrpSpPr>
            <p:cNvPr id="316" name="Group"/>
            <p:cNvGrpSpPr/>
            <p:nvPr/>
          </p:nvGrpSpPr>
          <p:grpSpPr>
            <a:xfrm>
              <a:off x="0" y="0"/>
              <a:ext cx="2198599" cy="2185899"/>
              <a:chOff x="0" y="0"/>
              <a:chExt cx="2198598" cy="2185898"/>
            </a:xfrm>
          </p:grpSpPr>
          <p:sp>
            <p:nvSpPr>
              <p:cNvPr id="314" name="Polygon"/>
              <p:cNvSpPr/>
              <p:nvPr/>
            </p:nvSpPr>
            <p:spPr>
              <a:xfrm rot="20220000">
                <a:off x="217398" y="217398"/>
                <a:ext cx="1397001"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8437" y="3163"/>
                    </a:lnTo>
                    <a:lnTo>
                      <a:pt x="21600" y="10800"/>
                    </a:lnTo>
                    <a:lnTo>
                      <a:pt x="18437" y="18437"/>
                    </a:lnTo>
                    <a:lnTo>
                      <a:pt x="10800" y="21600"/>
                    </a:lnTo>
                    <a:lnTo>
                      <a:pt x="3163" y="18437"/>
                    </a:lnTo>
                    <a:lnTo>
                      <a:pt x="0" y="10800"/>
                    </a:lnTo>
                    <a:lnTo>
                      <a:pt x="3163" y="3163"/>
                    </a:lnTo>
                    <a:close/>
                  </a:path>
                </a:pathLst>
              </a:custGeom>
              <a:gradFill flip="none" rotWithShape="1">
                <a:gsLst>
                  <a:gs pos="0">
                    <a:srgbClr val="FF593C"/>
                  </a:gs>
                  <a:gs pos="100000">
                    <a:srgbClr val="D81E00"/>
                  </a:gs>
                </a:gsLst>
                <a:path path="shape">
                  <a:fillToRect l="19868" t="14734" r="80131" b="85265"/>
                </a:path>
              </a:gradFill>
              <a:ln w="25400" cap="flat">
                <a:solidFill>
                  <a:srgbClr val="861001"/>
                </a:solidFill>
                <a:prstDash val="solid"/>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5" name="STOP"/>
              <p:cNvSpPr/>
              <p:nvPr/>
            </p:nvSpPr>
            <p:spPr>
              <a:xfrm>
                <a:off x="928598" y="915898"/>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584200">
                  <a:defRPr sz="4600">
                    <a:solidFill>
                      <a:srgbClr val="FFFFFF"/>
                    </a:solidFill>
                    <a:latin typeface="Helvetica Neue Bold Condensed"/>
                    <a:ea typeface="Helvetica Neue Bold Condensed"/>
                    <a:cs typeface="Helvetica Neue Bold Condensed"/>
                    <a:sym typeface="Helvetica Neue Bold Condensed"/>
                  </a:defRPr>
                </a:lvl1pPr>
              </a:lstStyle>
              <a:p>
                <a:r>
                  <a:t>STOP</a:t>
                </a:r>
              </a:p>
            </p:txBody>
          </p:sp>
        </p:grpSp>
      </p:grpSp>
      <p:grpSp>
        <p:nvGrpSpPr>
          <p:cNvPr id="324" name="Group"/>
          <p:cNvGrpSpPr/>
          <p:nvPr/>
        </p:nvGrpSpPr>
        <p:grpSpPr>
          <a:xfrm>
            <a:off x="6362393" y="8730925"/>
            <a:ext cx="13849647" cy="2401006"/>
            <a:chOff x="0" y="0"/>
            <a:chExt cx="13849645" cy="2401004"/>
          </a:xfrm>
        </p:grpSpPr>
        <p:sp>
          <p:nvSpPr>
            <p:cNvPr id="318" name="Select view mode in the drop down menu next to Run App"/>
            <p:cNvSpPr txBox="1"/>
            <p:nvPr/>
          </p:nvSpPr>
          <p:spPr>
            <a:xfrm>
              <a:off x="3089584" y="569207"/>
              <a:ext cx="10760062" cy="18317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p>
              <a:pPr algn="l" defTabSz="584200">
                <a:spcBef>
                  <a:spcPts val="2400"/>
                </a:spcBef>
                <a:defRPr>
                  <a:solidFill>
                    <a:srgbClr val="000000"/>
                  </a:solidFill>
                  <a:latin typeface="Helvetica Neue"/>
                  <a:ea typeface="Helvetica Neue"/>
                  <a:cs typeface="Helvetica Neue"/>
                  <a:sym typeface="Helvetica Neue"/>
                </a:defRPr>
              </a:pPr>
              <a:r>
                <a:rPr b="1">
                  <a:solidFill>
                    <a:srgbClr val="0365C0"/>
                  </a:solidFill>
                </a:rPr>
                <a:t>Select view mode</a:t>
              </a:r>
              <a:r>
                <a:t> </a:t>
              </a:r>
              <a:r>
                <a:rPr>
                  <a:latin typeface="+mj-lt"/>
                  <a:ea typeface="+mj-ea"/>
                  <a:cs typeface="+mj-cs"/>
                  <a:sym typeface="Helvetica"/>
                </a:rPr>
                <a:t>in the drop down menu next to Run App</a:t>
              </a:r>
            </a:p>
          </p:txBody>
        </p:sp>
        <p:grpSp>
          <p:nvGrpSpPr>
            <p:cNvPr id="323" name="Group"/>
            <p:cNvGrpSpPr/>
            <p:nvPr/>
          </p:nvGrpSpPr>
          <p:grpSpPr>
            <a:xfrm>
              <a:off x="0" y="0"/>
              <a:ext cx="1960137" cy="2162355"/>
              <a:chOff x="0" y="0"/>
              <a:chExt cx="1960136" cy="2162354"/>
            </a:xfrm>
          </p:grpSpPr>
          <p:sp>
            <p:nvSpPr>
              <p:cNvPr id="319" name="Rounded Rectangle"/>
              <p:cNvSpPr/>
              <p:nvPr/>
            </p:nvSpPr>
            <p:spPr>
              <a:xfrm>
                <a:off x="260144" y="752420"/>
                <a:ext cx="1438899" cy="1409935"/>
              </a:xfrm>
              <a:prstGeom prst="roundRect">
                <a:avLst>
                  <a:gd name="adj" fmla="val 15000"/>
                </a:avLst>
              </a:prstGeom>
              <a:gradFill flip="none" rotWithShape="1">
                <a:gsLst>
                  <a:gs pos="0">
                    <a:srgbClr val="FFFFFF"/>
                  </a:gs>
                  <a:gs pos="58113">
                    <a:srgbClr val="EAEAEA"/>
                  </a:gs>
                  <a:gs pos="100000">
                    <a:srgbClr val="D6D6D6"/>
                  </a:gs>
                </a:gsLst>
                <a:lin ang="5400000" scaled="0"/>
              </a:gra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0" name="Triangle"/>
              <p:cNvSpPr/>
              <p:nvPr/>
            </p:nvSpPr>
            <p:spPr>
              <a:xfrm rot="18960000">
                <a:off x="702594" y="1112063"/>
                <a:ext cx="618982" cy="5994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000000"/>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1" name="Oval"/>
              <p:cNvSpPr/>
              <p:nvPr/>
            </p:nvSpPr>
            <p:spPr>
              <a:xfrm>
                <a:off x="0" y="0"/>
                <a:ext cx="1960137" cy="1647293"/>
              </a:xfrm>
              <a:prstGeom prst="ellipse">
                <a:avLst/>
              </a:prstGeom>
              <a:solidFill>
                <a:srgbClr val="FFFFFF">
                  <a:alpha val="33987"/>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2" name="Rounded Rectangle"/>
              <p:cNvSpPr/>
              <p:nvPr/>
            </p:nvSpPr>
            <p:spPr>
              <a:xfrm>
                <a:off x="260144" y="752420"/>
                <a:ext cx="1431133" cy="1409935"/>
              </a:xfrm>
              <a:prstGeom prst="roundRect">
                <a:avLst>
                  <a:gd name="adj" fmla="val 15000"/>
                </a:avLst>
              </a:prstGeom>
              <a:noFill/>
              <a:ln w="3175" cap="flat">
                <a:solidFill>
                  <a:srgbClr val="000000"/>
                </a:solidFill>
                <a:prstDash val="solid"/>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pic>
        <p:nvPicPr>
          <p:cNvPr id="325" name="timer_3min.mov" descr="timer_3min.mov"/>
          <p:cNvPicPr>
            <a:picLocks/>
          </p:cNvPicPr>
          <p:nvPr>
            <a:videoFile r:link="rId2"/>
            <p:extLst>
              <p:ext uri="{DAA4B4D4-6D71-4841-9C94-3DE7FCFB9230}">
                <p14:media xmlns:p14="http://schemas.microsoft.com/office/powerpoint/2010/main" r:embed="rId1"/>
              </p:ext>
            </p:extLst>
          </p:nvPr>
        </p:nvPicPr>
        <p:blipFill>
          <a:blip r:embed="rId8">
            <a:extLst/>
          </a:blip>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32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25"/>
                </p:tgtEl>
              </p:cMediaNode>
            </p:video>
            <p:seq concurrent="1" prevAc="none" nextAc="seek">
              <p:cTn id="8" restart="whenNotActive" fill="hold" evtFilter="cancelBubble" nodeType="interactiveSeq">
                <p:stCondLst>
                  <p:cond evt="onClick" delay="0">
                    <p:tgtEl>
                      <p:spTgt spid="32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25"/>
                                        </p:tgtEl>
                                      </p:cBhvr>
                                    </p:cmd>
                                  </p:childTnLst>
                                </p:cTn>
                              </p:par>
                            </p:childTnLst>
                          </p:cTn>
                        </p:par>
                      </p:childTnLst>
                    </p:cTn>
                  </p:par>
                </p:childTnLst>
              </p:cTn>
              <p:nextCondLst>
                <p:cond evt="onClick" delay="0">
                  <p:tgtEl>
                    <p:spTgt spid="32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Anatomy of…"/>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Anatomy of</a:t>
            </a:r>
          </a:p>
          <a:p>
            <a:pPr marL="0" indent="0" algn="r" defTabSz="800735">
              <a:spcBef>
                <a:spcPts val="6300"/>
              </a:spcBef>
              <a:buSzTx/>
              <a:buNone/>
              <a:defRPr sz="20370">
                <a:solidFill>
                  <a:srgbClr val="DBDBDB"/>
                </a:solidFill>
              </a:defRPr>
            </a:pPr>
            <a:r>
              <a:t>a Shiny app</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what’s in an app?"/>
          <p:cNvSpPr txBox="1">
            <a:spLocks noGrp="1"/>
          </p:cNvSpPr>
          <p:nvPr>
            <p:ph type="body" idx="21"/>
          </p:nvPr>
        </p:nvSpPr>
        <p:spPr>
          <a:prstGeom prst="rect">
            <a:avLst/>
          </a:prstGeom>
        </p:spPr>
        <p:txBody>
          <a:bodyPr/>
          <a:lstStyle/>
          <a:p>
            <a:r>
              <a:t>what’s in an app?</a:t>
            </a:r>
          </a:p>
        </p:txBody>
      </p:sp>
      <p:sp>
        <p:nvSpPr>
          <p:cNvPr id="332" name="Rectangle"/>
          <p:cNvSpPr/>
          <p:nvPr/>
        </p:nvSpPr>
        <p:spPr>
          <a:xfrm>
            <a:off x="1953551" y="2451100"/>
            <a:ext cx="13364897" cy="8813800"/>
          </a:xfrm>
          <a:prstGeom prst="rect">
            <a:avLst/>
          </a:prstGeom>
          <a:solidFill>
            <a:srgbClr val="F0F2F4"/>
          </a:soli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33" name="library(shiny)…"/>
          <p:cNvSpPr txBox="1"/>
          <p:nvPr/>
        </p:nvSpPr>
        <p:spPr>
          <a:xfrm>
            <a:off x="2216448" y="3269541"/>
            <a:ext cx="13101999" cy="71769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572516">
              <a:spcBef>
                <a:spcPts val="2300"/>
              </a:spcBef>
              <a:defRPr sz="4508">
                <a:solidFill>
                  <a:srgbClr val="A6AAA9"/>
                </a:solidFill>
                <a:latin typeface="Monaco"/>
                <a:ea typeface="Monaco"/>
                <a:cs typeface="Monaco"/>
                <a:sym typeface="Monaco"/>
              </a:defRPr>
            </a:pPr>
            <a:r>
              <a:t>library(shiny)</a:t>
            </a:r>
          </a:p>
          <a:p>
            <a:pPr algn="l" defTabSz="572516">
              <a:spcBef>
                <a:spcPts val="2300"/>
              </a:spcBef>
              <a:defRPr sz="4508">
                <a:solidFill>
                  <a:srgbClr val="000000"/>
                </a:solidFill>
                <a:latin typeface="Monaco"/>
                <a:ea typeface="Monaco"/>
                <a:cs typeface="Monaco"/>
                <a:sym typeface="Monaco"/>
              </a:defRPr>
            </a:pPr>
            <a:r>
              <a:t>ui &lt;- fluidPage()</a:t>
            </a:r>
          </a:p>
          <a:p>
            <a:pPr algn="l" defTabSz="572516">
              <a:spcBef>
                <a:spcPts val="2300"/>
              </a:spcBef>
              <a:defRPr sz="2940">
                <a:solidFill>
                  <a:srgbClr val="000000"/>
                </a:solidFill>
                <a:latin typeface="Monaco"/>
                <a:ea typeface="Monaco"/>
                <a:cs typeface="Monaco"/>
                <a:sym typeface="Monaco"/>
              </a:defRPr>
            </a:pPr>
            <a:endParaRPr/>
          </a:p>
          <a:p>
            <a:pPr algn="l" defTabSz="572516">
              <a:spcBef>
                <a:spcPts val="2300"/>
              </a:spcBef>
              <a:defRPr sz="2940">
                <a:solidFill>
                  <a:srgbClr val="000000"/>
                </a:solidFill>
                <a:latin typeface="Monaco"/>
                <a:ea typeface="Monaco"/>
                <a:cs typeface="Monaco"/>
                <a:sym typeface="Monaco"/>
              </a:defRPr>
            </a:pPr>
            <a:endParaRPr/>
          </a:p>
          <a:p>
            <a:pPr algn="l" defTabSz="572516">
              <a:spcBef>
                <a:spcPts val="2300"/>
              </a:spcBef>
              <a:defRPr sz="4508">
                <a:solidFill>
                  <a:srgbClr val="000000"/>
                </a:solidFill>
                <a:latin typeface="Monaco"/>
                <a:ea typeface="Monaco"/>
                <a:cs typeface="Monaco"/>
                <a:sym typeface="Monaco"/>
              </a:defRPr>
            </a:pPr>
            <a:r>
              <a:t>server &lt;- function(input, output) {}</a:t>
            </a:r>
          </a:p>
          <a:p>
            <a:pPr algn="l" defTabSz="572516">
              <a:spcBef>
                <a:spcPts val="2300"/>
              </a:spcBef>
              <a:defRPr sz="2940">
                <a:solidFill>
                  <a:srgbClr val="000000"/>
                </a:solidFill>
                <a:latin typeface="Monaco"/>
                <a:ea typeface="Monaco"/>
                <a:cs typeface="Monaco"/>
                <a:sym typeface="Monaco"/>
              </a:defRPr>
            </a:pPr>
            <a:endParaRPr/>
          </a:p>
          <a:p>
            <a:pPr algn="l" defTabSz="572516">
              <a:spcBef>
                <a:spcPts val="2300"/>
              </a:spcBef>
              <a:defRPr sz="2940">
                <a:solidFill>
                  <a:srgbClr val="000000"/>
                </a:solidFill>
                <a:latin typeface="Monaco"/>
                <a:ea typeface="Monaco"/>
                <a:cs typeface="Monaco"/>
                <a:sym typeface="Monaco"/>
              </a:defRPr>
            </a:pPr>
            <a:endParaRPr/>
          </a:p>
          <a:p>
            <a:pPr algn="l" defTabSz="572516">
              <a:spcBef>
                <a:spcPts val="2300"/>
              </a:spcBef>
              <a:defRPr sz="4508">
                <a:solidFill>
                  <a:srgbClr val="000000"/>
                </a:solidFill>
                <a:latin typeface="Monaco"/>
                <a:ea typeface="Monaco"/>
                <a:cs typeface="Monaco"/>
                <a:sym typeface="Monaco"/>
              </a:defRPr>
            </a:pPr>
            <a:r>
              <a:t>shinyApp(ui = ui, server = server)</a:t>
            </a:r>
          </a:p>
        </p:txBody>
      </p:sp>
      <p:grpSp>
        <p:nvGrpSpPr>
          <p:cNvPr id="336" name="Group"/>
          <p:cNvGrpSpPr/>
          <p:nvPr/>
        </p:nvGrpSpPr>
        <p:grpSpPr>
          <a:xfrm>
            <a:off x="8636000" y="3269541"/>
            <a:ext cx="15081250" cy="2857502"/>
            <a:chOff x="0" y="0"/>
            <a:chExt cx="15081250" cy="2857500"/>
          </a:xfrm>
        </p:grpSpPr>
        <p:sp>
          <p:nvSpPr>
            <p:cNvPr id="334" name="User interface…"/>
            <p:cNvSpPr/>
            <p:nvPr/>
          </p:nvSpPr>
          <p:spPr>
            <a:xfrm>
              <a:off x="7468790" y="12699"/>
              <a:ext cx="7612460" cy="2832101"/>
            </a:xfrm>
            <a:prstGeom prst="rect">
              <a:avLst/>
            </a:prstGeom>
            <a:solidFill>
              <a:srgbClr val="FFFFFF"/>
            </a:solidFill>
            <a:ln w="25400" cap="flat">
              <a:solidFill>
                <a:srgbClr val="447FB5"/>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b="1">
                  <a:solidFill>
                    <a:srgbClr val="447FB5"/>
                  </a:solidFill>
                  <a:latin typeface="Gill Sans"/>
                  <a:ea typeface="Gill Sans"/>
                  <a:cs typeface="Gill Sans"/>
                  <a:sym typeface="Gill Sans"/>
                </a:defRPr>
              </a:pPr>
              <a:r>
                <a:t>User interface</a:t>
              </a:r>
            </a:p>
            <a:p>
              <a:pPr>
                <a:defRPr>
                  <a:solidFill>
                    <a:srgbClr val="212833"/>
                  </a:solidFill>
                </a:defRPr>
              </a:pPr>
              <a:r>
                <a:t>controls the layout and appearance of app</a:t>
              </a:r>
            </a:p>
          </p:txBody>
        </p:sp>
        <p:sp>
          <p:nvSpPr>
            <p:cNvPr id="335" name="Triangle"/>
            <p:cNvSpPr/>
            <p:nvPr/>
          </p:nvSpPr>
          <p:spPr>
            <a:xfrm rot="16200000">
              <a:off x="2299295" y="-2299296"/>
              <a:ext cx="2857501" cy="745609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47FB5">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grpSp>
        <p:nvGrpSpPr>
          <p:cNvPr id="339" name="Group"/>
          <p:cNvGrpSpPr/>
          <p:nvPr/>
        </p:nvGrpSpPr>
        <p:grpSpPr>
          <a:xfrm>
            <a:off x="14799667" y="6381749"/>
            <a:ext cx="8917583" cy="2857502"/>
            <a:chOff x="0" y="0"/>
            <a:chExt cx="8917582" cy="2857500"/>
          </a:xfrm>
        </p:grpSpPr>
        <p:sp>
          <p:nvSpPr>
            <p:cNvPr id="337" name="Server function…"/>
            <p:cNvSpPr/>
            <p:nvPr/>
          </p:nvSpPr>
          <p:spPr>
            <a:xfrm>
              <a:off x="1305123" y="12700"/>
              <a:ext cx="7612460" cy="2832101"/>
            </a:xfrm>
            <a:prstGeom prst="rect">
              <a:avLst/>
            </a:prstGeom>
            <a:solidFill>
              <a:srgbClr val="FFFFFF"/>
            </a:solidFill>
            <a:ln w="25400" cap="flat">
              <a:solidFill>
                <a:srgbClr val="447FB5"/>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b="1">
                  <a:solidFill>
                    <a:srgbClr val="447FB5"/>
                  </a:solidFill>
                  <a:latin typeface="Gill Sans"/>
                  <a:ea typeface="Gill Sans"/>
                  <a:cs typeface="Gill Sans"/>
                  <a:sym typeface="Gill Sans"/>
                </a:defRPr>
              </a:pPr>
              <a:r>
                <a:t>Server function</a:t>
              </a:r>
            </a:p>
            <a:p>
              <a:pPr>
                <a:defRPr>
                  <a:solidFill>
                    <a:srgbClr val="212833"/>
                  </a:solidFill>
                </a:defRPr>
              </a:pPr>
              <a:r>
                <a:t>contains instructions </a:t>
              </a:r>
            </a:p>
            <a:p>
              <a:pPr>
                <a:defRPr>
                  <a:solidFill>
                    <a:srgbClr val="212833"/>
                  </a:solidFill>
                </a:defRPr>
              </a:pPr>
              <a:r>
                <a:t>needed to build app</a:t>
              </a:r>
            </a:p>
          </p:txBody>
        </p:sp>
        <p:sp>
          <p:nvSpPr>
            <p:cNvPr id="338" name="Triangle"/>
            <p:cNvSpPr/>
            <p:nvPr/>
          </p:nvSpPr>
          <p:spPr>
            <a:xfrm rot="16200000">
              <a:off x="-782539" y="782538"/>
              <a:ext cx="2857501" cy="129242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47FB5">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336"/>
                                        </p:tgtEl>
                                        <p:attrNameLst>
                                          <p:attrName>style.visibility</p:attrName>
                                        </p:attrNameLst>
                                      </p:cBhvr>
                                      <p:to>
                                        <p:strVal val="visible"/>
                                      </p:to>
                                    </p:set>
                                    <p:animEffect transition="in" filter="wipe(right)">
                                      <p:cBhvr>
                                        <p:cTn id="7" dur="1000"/>
                                        <p:tgtEl>
                                          <p:spTgt spid="3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iterate>
                                    <p:tmAbs val="0"/>
                                  </p:iterate>
                                  <p:childTnLst>
                                    <p:set>
                                      <p:cBhvr>
                                        <p:cTn id="11" fill="hold"/>
                                        <p:tgtEl>
                                          <p:spTgt spid="339"/>
                                        </p:tgtEl>
                                        <p:attrNameLst>
                                          <p:attrName>style.visibility</p:attrName>
                                        </p:attrNameLst>
                                      </p:cBhvr>
                                      <p:to>
                                        <p:strVal val="visible"/>
                                      </p:to>
                                    </p:set>
                                    <p:animEffect transition="in" filter="wipe(right)">
                                      <p:cBhvr>
                                        <p:cTn id="12" dur="500"/>
                                        <p:tgtEl>
                                          <p:spTgt spid="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 grpId="0" animBg="1" advAuto="0"/>
      <p:bldP spid="339"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42"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43"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344" name="Let’s build a simple movie browser app!"/>
          <p:cNvSpPr txBox="1"/>
          <p:nvPr/>
        </p:nvSpPr>
        <p:spPr>
          <a:xfrm>
            <a:off x="6210352" y="3618207"/>
            <a:ext cx="15663554" cy="1168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j-lt"/>
                <a:ea typeface="+mj-ea"/>
                <a:cs typeface="+mj-cs"/>
                <a:sym typeface="Helvetica"/>
              </a:defRPr>
            </a:lvl1pPr>
          </a:lstStyle>
          <a:p>
            <a:r>
              <a:t>Let’s build a simple movie browser app!</a:t>
            </a:r>
          </a:p>
        </p:txBody>
      </p:sp>
      <p:pic>
        <p:nvPicPr>
          <p:cNvPr id="345" name="Image" descr="Image"/>
          <p:cNvPicPr>
            <a:picLocks noChangeAspect="1"/>
          </p:cNvPicPr>
          <p:nvPr/>
        </p:nvPicPr>
        <p:blipFill>
          <a:blip r:embed="rId3">
            <a:extLst/>
          </a:blip>
          <a:stretch>
            <a:fillRect/>
          </a:stretch>
        </p:blipFill>
        <p:spPr>
          <a:xfrm>
            <a:off x="3006672" y="2576807"/>
            <a:ext cx="3251201" cy="3251201"/>
          </a:xfrm>
          <a:prstGeom prst="rect">
            <a:avLst/>
          </a:prstGeom>
          <a:ln w="12700">
            <a:miter lim="400000"/>
          </a:ln>
        </p:spPr>
      </p:pic>
      <p:pic>
        <p:nvPicPr>
          <p:cNvPr id="346" name="Image" descr="Image"/>
          <p:cNvPicPr>
            <a:picLocks noChangeAspect="1"/>
          </p:cNvPicPr>
          <p:nvPr/>
        </p:nvPicPr>
        <p:blipFill>
          <a:blip r:embed="rId4">
            <a:extLst/>
          </a:blip>
          <a:stretch>
            <a:fillRect/>
          </a:stretch>
        </p:blipFill>
        <p:spPr>
          <a:xfrm>
            <a:off x="3366979" y="7216125"/>
            <a:ext cx="1874586" cy="1874585"/>
          </a:xfrm>
          <a:prstGeom prst="rect">
            <a:avLst/>
          </a:prstGeom>
          <a:ln w="12700">
            <a:miter lim="400000"/>
          </a:ln>
        </p:spPr>
      </p:pic>
      <p:sp>
        <p:nvSpPr>
          <p:cNvPr id="347" name="movies.Rdata"/>
          <p:cNvSpPr txBox="1"/>
          <p:nvPr/>
        </p:nvSpPr>
        <p:spPr>
          <a:xfrm>
            <a:off x="5574272" y="7216125"/>
            <a:ext cx="4687045" cy="899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latin typeface="Monaco"/>
                <a:ea typeface="Monaco"/>
                <a:cs typeface="Monaco"/>
                <a:sym typeface="Monaco"/>
              </a:defRPr>
            </a:lvl1pPr>
          </a:lstStyle>
          <a:p>
            <a:r>
              <a:t>movies.Rdata</a:t>
            </a:r>
          </a:p>
        </p:txBody>
      </p:sp>
      <p:sp>
        <p:nvSpPr>
          <p:cNvPr id="348" name="Data from IMDB and Rotten Tomatoes on random sample of 651 movies released in the US between 1970 and 2014"/>
          <p:cNvSpPr txBox="1"/>
          <p:nvPr/>
        </p:nvSpPr>
        <p:spPr>
          <a:xfrm>
            <a:off x="5574271" y="7984482"/>
            <a:ext cx="15803057" cy="238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a:latin typeface="+mj-lt"/>
                <a:ea typeface="+mj-ea"/>
                <a:cs typeface="+mj-cs"/>
                <a:sym typeface="Helvetica"/>
              </a:defRPr>
            </a:lvl1pPr>
          </a:lstStyle>
          <a:p>
            <a:r>
              <a:t>Data from IMDB and Rotten Tomatoes on random sample of 651 movies released in the US between 1970 and 2014</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51"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52"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pic>
        <p:nvPicPr>
          <p:cNvPr id="353" name="Image" descr="Image"/>
          <p:cNvPicPr>
            <a:picLocks noChangeAspect="1"/>
          </p:cNvPicPr>
          <p:nvPr/>
        </p:nvPicPr>
        <p:blipFill>
          <a:blip r:embed="rId3">
            <a:extLst/>
          </a:blip>
          <a:stretch>
            <a:fillRect/>
          </a:stretch>
        </p:blipFill>
        <p:spPr>
          <a:xfrm>
            <a:off x="2122794" y="0"/>
            <a:ext cx="20138412" cy="13716000"/>
          </a:xfrm>
          <a:prstGeom prst="rect">
            <a:avLst/>
          </a:prstGeom>
          <a:ln w="12700">
            <a:miter lim="400000"/>
          </a:ln>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APP Template"/>
          <p:cNvSpPr txBox="1">
            <a:spLocks noGrp="1"/>
          </p:cNvSpPr>
          <p:nvPr>
            <p:ph type="body" idx="21"/>
          </p:nvPr>
        </p:nvSpPr>
        <p:spPr>
          <a:prstGeom prst="rect">
            <a:avLst/>
          </a:prstGeom>
        </p:spPr>
        <p:txBody>
          <a:bodyPr/>
          <a:lstStyle/>
          <a:p>
            <a:r>
              <a:t>APP Template</a:t>
            </a:r>
          </a:p>
        </p:txBody>
      </p:sp>
      <p:sp>
        <p:nvSpPr>
          <p:cNvPr id="356" name="Rectangle"/>
          <p:cNvSpPr/>
          <p:nvPr/>
        </p:nvSpPr>
        <p:spPr>
          <a:xfrm>
            <a:off x="1994361" y="2362215"/>
            <a:ext cx="20395279" cy="899157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57" name="library(shiny)…"/>
          <p:cNvSpPr txBox="1"/>
          <p:nvPr/>
        </p:nvSpPr>
        <p:spPr>
          <a:xfrm>
            <a:off x="3299338" y="2961765"/>
            <a:ext cx="17785323" cy="77924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531622">
              <a:spcBef>
                <a:spcPts val="2100"/>
              </a:spcBef>
              <a:defRPr sz="4186">
                <a:solidFill>
                  <a:srgbClr val="A6AAA9"/>
                </a:solidFill>
                <a:latin typeface="Monaco"/>
                <a:ea typeface="Monaco"/>
                <a:cs typeface="Monaco"/>
                <a:sym typeface="Monaco"/>
              </a:defRPr>
            </a:pPr>
            <a:r>
              <a:t>library(shiny)</a:t>
            </a:r>
          </a:p>
          <a:p>
            <a:pPr algn="l" defTabSz="531622">
              <a:spcBef>
                <a:spcPts val="2100"/>
              </a:spcBef>
              <a:defRPr sz="4186">
                <a:solidFill>
                  <a:srgbClr val="A6AAA9"/>
                </a:solidFill>
                <a:latin typeface="Monaco"/>
                <a:ea typeface="Monaco"/>
                <a:cs typeface="Monaco"/>
                <a:sym typeface="Monaco"/>
              </a:defRPr>
            </a:pPr>
            <a:r>
              <a:t>library(ggplot2)</a:t>
            </a:r>
          </a:p>
          <a:p>
            <a:pPr algn="l" defTabSz="531622">
              <a:spcBef>
                <a:spcPts val="2100"/>
              </a:spcBef>
              <a:defRPr sz="4186">
                <a:solidFill>
                  <a:srgbClr val="A6AAA9"/>
                </a:solidFill>
                <a:latin typeface="Monaco"/>
                <a:ea typeface="Monaco"/>
                <a:cs typeface="Monaco"/>
                <a:sym typeface="Monaco"/>
              </a:defRPr>
            </a:pPr>
            <a:r>
              <a:t>load("movies.Rdata")</a:t>
            </a:r>
          </a:p>
          <a:p>
            <a:pPr algn="l" defTabSz="531622">
              <a:spcBef>
                <a:spcPts val="2100"/>
              </a:spcBef>
              <a:defRPr sz="4186">
                <a:solidFill>
                  <a:srgbClr val="000000"/>
                </a:solidFill>
                <a:latin typeface="Monaco"/>
                <a:ea typeface="Monaco"/>
                <a:cs typeface="Monaco"/>
                <a:sym typeface="Monaco"/>
              </a:defRPr>
            </a:pPr>
            <a:r>
              <a:t>ui &lt;- fluidPage()</a:t>
            </a:r>
          </a:p>
          <a:p>
            <a:pPr algn="l" defTabSz="531622">
              <a:spcBef>
                <a:spcPts val="2100"/>
              </a:spcBef>
              <a:defRPr sz="4186">
                <a:solidFill>
                  <a:srgbClr val="000000"/>
                </a:solidFill>
                <a:latin typeface="Monaco"/>
                <a:ea typeface="Monaco"/>
                <a:cs typeface="Monaco"/>
                <a:sym typeface="Monaco"/>
              </a:defRPr>
            </a:pPr>
            <a:endParaRPr/>
          </a:p>
          <a:p>
            <a:pPr algn="l" defTabSz="531622">
              <a:spcBef>
                <a:spcPts val="2100"/>
              </a:spcBef>
              <a:defRPr sz="4186">
                <a:solidFill>
                  <a:srgbClr val="000000"/>
                </a:solidFill>
                <a:latin typeface="Monaco"/>
                <a:ea typeface="Monaco"/>
                <a:cs typeface="Monaco"/>
                <a:sym typeface="Monaco"/>
              </a:defRPr>
            </a:pPr>
            <a:r>
              <a:t>server &lt;- function(input, output) {}</a:t>
            </a:r>
          </a:p>
          <a:p>
            <a:pPr algn="l" defTabSz="531622">
              <a:spcBef>
                <a:spcPts val="2100"/>
              </a:spcBef>
              <a:defRPr sz="4186">
                <a:solidFill>
                  <a:srgbClr val="000000"/>
                </a:solidFill>
                <a:latin typeface="Monaco"/>
                <a:ea typeface="Monaco"/>
                <a:cs typeface="Monaco"/>
                <a:sym typeface="Monaco"/>
              </a:defRPr>
            </a:pPr>
            <a:endParaRPr/>
          </a:p>
          <a:p>
            <a:pPr algn="l" defTabSz="531622">
              <a:spcBef>
                <a:spcPts val="2100"/>
              </a:spcBef>
              <a:defRPr sz="4186">
                <a:solidFill>
                  <a:srgbClr val="000000"/>
                </a:solidFill>
                <a:latin typeface="Monaco"/>
                <a:ea typeface="Monaco"/>
                <a:cs typeface="Monaco"/>
                <a:sym typeface="Monaco"/>
              </a:defRPr>
            </a:pPr>
            <a:r>
              <a:t>shinyApp(ui = ui, server = server)</a:t>
            </a:r>
          </a:p>
        </p:txBody>
      </p:sp>
      <p:grpSp>
        <p:nvGrpSpPr>
          <p:cNvPr id="360" name="Group"/>
          <p:cNvGrpSpPr/>
          <p:nvPr/>
        </p:nvGrpSpPr>
        <p:grpSpPr>
          <a:xfrm>
            <a:off x="10223698" y="3924299"/>
            <a:ext cx="13493553" cy="2857502"/>
            <a:chOff x="0" y="0"/>
            <a:chExt cx="13493551" cy="2857500"/>
          </a:xfrm>
        </p:grpSpPr>
        <p:sp>
          <p:nvSpPr>
            <p:cNvPr id="358" name="Dataset used for this app"/>
            <p:cNvSpPr/>
            <p:nvPr/>
          </p:nvSpPr>
          <p:spPr>
            <a:xfrm>
              <a:off x="5881092" y="12700"/>
              <a:ext cx="7612460" cy="2832100"/>
            </a:xfrm>
            <a:prstGeom prst="rect">
              <a:avLst/>
            </a:prstGeom>
            <a:solidFill>
              <a:srgbClr val="FFFFFF"/>
            </a:solidFill>
            <a:ln w="25400" cap="flat">
              <a:solidFill>
                <a:srgbClr val="447FB5"/>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212833"/>
                  </a:solidFill>
                </a:defRPr>
              </a:lvl1pPr>
            </a:lstStyle>
            <a:p>
              <a:r>
                <a:t>Dataset used for this app</a:t>
              </a:r>
            </a:p>
          </p:txBody>
        </p:sp>
        <p:sp>
          <p:nvSpPr>
            <p:cNvPr id="359" name="Triangle"/>
            <p:cNvSpPr/>
            <p:nvPr/>
          </p:nvSpPr>
          <p:spPr>
            <a:xfrm rot="16200000">
              <a:off x="1505446" y="-1505447"/>
              <a:ext cx="2857501" cy="586839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47FB5">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360"/>
                                        </p:tgtEl>
                                        <p:attrNameLst>
                                          <p:attrName>style.visibility</p:attrName>
                                        </p:attrNameLst>
                                      </p:cBhvr>
                                      <p:to>
                                        <p:strVal val="visible"/>
                                      </p:to>
                                    </p:set>
                                    <p:animEffect transition="in" filter="wipe(right)">
                                      <p:cBhvr>
                                        <p:cTn id="7" dur="1000"/>
                                        <p:tgtEl>
                                          <p:spTgt spid="3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User interface"/>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User interface</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Geoffrey Arnold"/>
          <p:cNvSpPr txBox="1">
            <a:spLocks noGrp="1"/>
          </p:cNvSpPr>
          <p:nvPr>
            <p:ph type="body" idx="21"/>
          </p:nvPr>
        </p:nvSpPr>
        <p:spPr>
          <a:prstGeom prst="rect">
            <a:avLst/>
          </a:prstGeom>
        </p:spPr>
        <p:txBody>
          <a:bodyPr>
            <a:normAutofit lnSpcReduction="10000"/>
          </a:bodyPr>
          <a:lstStyle>
            <a:lvl1pPr marL="0" indent="0" algn="ctr" defTabSz="544830">
              <a:spcBef>
                <a:spcPts val="0"/>
              </a:spcBef>
              <a:buSzTx/>
              <a:buNone/>
              <a:defRPr sz="13728" b="1" cap="all">
                <a:solidFill>
                  <a:srgbClr val="000000"/>
                </a:solidFill>
                <a:latin typeface="Marker Felt"/>
                <a:ea typeface="Marker Felt"/>
                <a:cs typeface="Marker Felt"/>
                <a:sym typeface="Marker Felt"/>
              </a:defRPr>
            </a:lvl1pPr>
          </a:lstStyle>
          <a:p>
            <a:r>
              <a:t>Geoffrey Arnold</a:t>
            </a:r>
          </a:p>
        </p:txBody>
      </p:sp>
      <p:sp>
        <p:nvSpPr>
          <p:cNvPr id="170" name="geoffreylarnold @twitter"/>
          <p:cNvSpPr txBox="1">
            <a:spLocks noGrp="1"/>
          </p:cNvSpPr>
          <p:nvPr>
            <p:ph type="body" idx="22"/>
          </p:nvPr>
        </p:nvSpPr>
        <p:spPr>
          <a:xfrm>
            <a:off x="8805945" y="11050685"/>
            <a:ext cx="7938018" cy="1134315"/>
          </a:xfrm>
          <a:prstGeom prst="rect">
            <a:avLst/>
          </a:prstGeom>
        </p:spPr>
        <p:txBody>
          <a:bodyPr/>
          <a:lstStyle/>
          <a:p>
            <a:pPr marL="0" indent="0" defTabSz="584200">
              <a:spcBef>
                <a:spcPts val="0"/>
              </a:spcBef>
              <a:buSzTx/>
              <a:buNone/>
              <a:defRPr sz="5600">
                <a:solidFill>
                  <a:srgbClr val="000000"/>
                </a:solidFill>
                <a:latin typeface="Helvetica Neue"/>
                <a:ea typeface="Helvetica Neue"/>
                <a:cs typeface="Helvetica Neue"/>
                <a:sym typeface="Helvetica Neue"/>
              </a:defRPr>
            </a:pPr>
            <a:r>
              <a:rPr b="1">
                <a:solidFill>
                  <a:srgbClr val="0365C0"/>
                </a:solidFill>
                <a:latin typeface="+mj-lt"/>
                <a:ea typeface="+mj-ea"/>
                <a:cs typeface="+mj-cs"/>
                <a:sym typeface="Helvetica"/>
              </a:rPr>
              <a:t>geoffreylarnold</a:t>
            </a:r>
            <a:r>
              <a:t> </a:t>
            </a:r>
            <a:r>
              <a:rPr>
                <a:solidFill>
                  <a:srgbClr val="53585F"/>
                </a:solidFill>
              </a:rPr>
              <a:t>@twitter</a:t>
            </a:r>
          </a:p>
        </p:txBody>
      </p:sp>
      <p:sp>
        <p:nvSpPr>
          <p:cNvPr id="171" name="gla@andrew.cmu.edu"/>
          <p:cNvSpPr txBox="1"/>
          <p:nvPr/>
        </p:nvSpPr>
        <p:spPr>
          <a:xfrm>
            <a:off x="8805945" y="12127403"/>
            <a:ext cx="7938018" cy="11343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lgn="l" defTabSz="584200">
              <a:defRPr sz="5600" u="sng">
                <a:solidFill>
                  <a:srgbClr val="000000"/>
                </a:solidFill>
                <a:latin typeface="Helvetica Neue"/>
                <a:ea typeface="Helvetica Neue"/>
                <a:cs typeface="Helvetica Neue"/>
                <a:sym typeface="Helvetica Neue"/>
                <a:hlinkClick r:id="rId2"/>
              </a:defRPr>
            </a:lvl1pPr>
          </a:lstStyle>
          <a:p>
            <a:pPr>
              <a:defRPr u="none"/>
            </a:pPr>
            <a:r>
              <a:rPr u="sng">
                <a:hlinkClick r:id="rId2"/>
              </a:rPr>
              <a:t>gla@andrew.cmu.edu</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65"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66"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367"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68"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233679">
              <a:spcBef>
                <a:spcPts val="400"/>
              </a:spcBef>
              <a:defRPr sz="2600">
                <a:solidFill>
                  <a:srgbClr val="000000"/>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t>ui &lt;- 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000000"/>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sidebarLayout(</a:t>
            </a:r>
          </a:p>
          <a:p>
            <a:pPr algn="l" defTabSz="233679">
              <a:spcBef>
                <a:spcPts val="400"/>
              </a:spcBef>
              <a:defRPr sz="2600">
                <a:solidFill>
                  <a:srgbClr val="000000"/>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sidebarPanel(</a:t>
            </a:r>
          </a:p>
          <a:p>
            <a:pPr algn="l" defTabSz="233679">
              <a:spcBef>
                <a:spcPts val="400"/>
              </a:spcBef>
              <a:defRPr sz="2600">
                <a:solidFill>
                  <a:srgbClr val="000000"/>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selectInput(inputId = "y", label = "Y-axis:",</a:t>
            </a:r>
          </a:p>
          <a:p>
            <a:pPr algn="l" defTabSz="233679">
              <a:spcBef>
                <a:spcPts val="400"/>
              </a:spcBef>
              <a:defRPr sz="2600">
                <a:solidFill>
                  <a:srgbClr val="000000"/>
                </a:solidFill>
                <a:latin typeface="Monaco"/>
                <a:ea typeface="Monaco"/>
                <a:cs typeface="Monaco"/>
                <a:sym typeface="Monaco"/>
              </a:defRPr>
            </a:pPr>
            <a:r>
              <a:t>                  choices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selected = "audience_score"),</a:t>
            </a:r>
          </a:p>
          <a:p>
            <a:pPr algn="l" defTabSz="233679">
              <a:spcBef>
                <a:spcPts val="400"/>
              </a:spcBef>
              <a:defRPr sz="2600">
                <a:solidFill>
                  <a:srgbClr val="000000"/>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selectInput(inputId = "x", label = "X-axis:",</a:t>
            </a:r>
          </a:p>
          <a:p>
            <a:pPr algn="l" defTabSz="233679">
              <a:spcBef>
                <a:spcPts val="400"/>
              </a:spcBef>
              <a:defRPr sz="2600">
                <a:solidFill>
                  <a:srgbClr val="000000"/>
                </a:solidFill>
                <a:latin typeface="Monaco"/>
                <a:ea typeface="Monaco"/>
                <a:cs typeface="Monaco"/>
                <a:sym typeface="Monaco"/>
              </a:defRPr>
            </a:pPr>
            <a:r>
              <a:t>                  choices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selected = "critics_score")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000000"/>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mainPanel(</a:t>
            </a:r>
          </a:p>
          <a:p>
            <a:pPr algn="l" defTabSz="233679">
              <a:spcBef>
                <a:spcPts val="400"/>
              </a:spcBef>
              <a:defRPr sz="2600">
                <a:solidFill>
                  <a:srgbClr val="000000"/>
                </a:solidFill>
                <a:latin typeface="Monaco"/>
                <a:ea typeface="Monaco"/>
                <a:cs typeface="Monaco"/>
                <a:sym typeface="Monaco"/>
              </a:defRPr>
            </a:pPr>
            <a:r>
              <a:t>      plotOutput(outputId = "scatterplot")</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000000"/>
                </a:solidFill>
                <a:latin typeface="Monaco"/>
                <a:ea typeface="Monaco"/>
                <a:cs typeface="Monaco"/>
                <a:sym typeface="Monaco"/>
              </a:defRPr>
            </a:pPr>
            <a:r>
              <a:t>)</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73"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74"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375"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76"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377"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grpSp>
        <p:nvGrpSpPr>
          <p:cNvPr id="380" name="Group"/>
          <p:cNvGrpSpPr/>
          <p:nvPr/>
        </p:nvGrpSpPr>
        <p:grpSpPr>
          <a:xfrm>
            <a:off x="4627330" y="115977"/>
            <a:ext cx="17507149" cy="2136975"/>
            <a:chOff x="0" y="0"/>
            <a:chExt cx="17507148" cy="2136973"/>
          </a:xfrm>
        </p:grpSpPr>
        <p:sp>
          <p:nvSpPr>
            <p:cNvPr id="378" name="Create fluid page layout"/>
            <p:cNvSpPr/>
            <p:nvPr/>
          </p:nvSpPr>
          <p:spPr>
            <a:xfrm>
              <a:off x="9894688" y="0"/>
              <a:ext cx="7612461" cy="2136974"/>
            </a:xfrm>
            <a:prstGeom prst="rect">
              <a:avLst/>
            </a:prstGeom>
            <a:solidFill>
              <a:srgbClr val="FFFFFF"/>
            </a:solidFill>
            <a:ln w="25400" cap="flat">
              <a:solidFill>
                <a:srgbClr val="F9924E"/>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FF9300"/>
                  </a:solidFill>
                </a:defRPr>
              </a:lvl1pPr>
            </a:lstStyle>
            <a:p>
              <a:r>
                <a:t>Create fluid page layout</a:t>
              </a:r>
            </a:p>
          </p:txBody>
        </p:sp>
        <p:sp>
          <p:nvSpPr>
            <p:cNvPr id="379" name="Triangle"/>
            <p:cNvSpPr/>
            <p:nvPr/>
          </p:nvSpPr>
          <p:spPr>
            <a:xfrm rot="16200000">
              <a:off x="3877468" y="-3870524"/>
              <a:ext cx="2130030" cy="98849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93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377"/>
                                        </p:tgtEl>
                                        <p:attrNameLst>
                                          <p:attrName>style.visibility</p:attrName>
                                        </p:attrNameLst>
                                      </p:cBhvr>
                                      <p:to>
                                        <p:strVal val="visible"/>
                                      </p:to>
                                    </p:set>
                                    <p:animEffect transition="in" filter="box(out)">
                                      <p:cBhvr>
                                        <p:cTn id="7" dur="1000"/>
                                        <p:tgtEl>
                                          <p:spTgt spid="377"/>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380"/>
                                        </p:tgtEl>
                                        <p:attrNameLst>
                                          <p:attrName>style.visibility</p:attrName>
                                        </p:attrNameLst>
                                      </p:cBhvr>
                                      <p:to>
                                        <p:strVal val="visible"/>
                                      </p:to>
                                    </p:set>
                                    <p:animEffect transition="in" filter="wipe(right)">
                                      <p:cBhvr>
                                        <p:cTn id="11" dur="1000"/>
                                        <p:tgtEl>
                                          <p:spTgt spid="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animBg="1" advAuto="0"/>
      <p:bldP spid="380"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85"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86"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387"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88"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389"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390" name="Line"/>
          <p:cNvSpPr/>
          <p:nvPr/>
        </p:nvSpPr>
        <p:spPr>
          <a:xfrm flipH="1" flipV="1">
            <a:off x="1277443" y="2697889"/>
            <a:ext cx="25401" cy="8434521"/>
          </a:xfrm>
          <a:prstGeom prst="line">
            <a:avLst/>
          </a:prstGeom>
          <a:ln w="50800">
            <a:solidFill>
              <a:srgbClr val="FF40FF"/>
            </a:solidFill>
            <a:miter lim="400000"/>
            <a:headEnd type="triangle" len="sm"/>
            <a:tailEnd type="triangle" len="sm"/>
          </a:ln>
        </p:spPr>
        <p:txBody>
          <a:bodyPr lIns="50800" tIns="50800" rIns="50800" bIns="50800" anchor="ctr"/>
          <a:lstStyle/>
          <a:p>
            <a:endParaRPr/>
          </a:p>
        </p:txBody>
      </p:sp>
      <p:grpSp>
        <p:nvGrpSpPr>
          <p:cNvPr id="393" name="Group"/>
          <p:cNvGrpSpPr/>
          <p:nvPr/>
        </p:nvGrpSpPr>
        <p:grpSpPr>
          <a:xfrm>
            <a:off x="5071830" y="1624001"/>
            <a:ext cx="17075349" cy="2155430"/>
            <a:chOff x="0" y="0"/>
            <a:chExt cx="17075348" cy="2155428"/>
          </a:xfrm>
        </p:grpSpPr>
        <p:sp>
          <p:nvSpPr>
            <p:cNvPr id="391" name="Create a layout with a…"/>
            <p:cNvSpPr/>
            <p:nvPr/>
          </p:nvSpPr>
          <p:spPr>
            <a:xfrm>
              <a:off x="9462888" y="12700"/>
              <a:ext cx="7612461" cy="2136974"/>
            </a:xfrm>
            <a:prstGeom prst="rect">
              <a:avLst/>
            </a:prstGeom>
            <a:solidFill>
              <a:srgbClr val="FFFFFF"/>
            </a:solidFill>
            <a:ln w="25400" cap="flat">
              <a:solidFill>
                <a:srgbClr val="FF40FF"/>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a:solidFill>
                    <a:srgbClr val="FF40FF"/>
                  </a:solidFill>
                </a:defRPr>
              </a:pPr>
              <a:r>
                <a:t>Create a layout with a </a:t>
              </a:r>
            </a:p>
            <a:p>
              <a:pPr>
                <a:defRPr>
                  <a:solidFill>
                    <a:srgbClr val="FF40FF"/>
                  </a:solidFill>
                </a:defRPr>
              </a:pPr>
              <a:r>
                <a:t>sidebar and main area</a:t>
              </a:r>
            </a:p>
          </p:txBody>
        </p:sp>
        <p:sp>
          <p:nvSpPr>
            <p:cNvPr id="392" name="Triangle"/>
            <p:cNvSpPr/>
            <p:nvPr/>
          </p:nvSpPr>
          <p:spPr>
            <a:xfrm rot="16200000">
              <a:off x="3647380" y="-3647381"/>
              <a:ext cx="2155429" cy="94501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40FF">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390"/>
                                        </p:tgtEl>
                                        <p:attrNameLst>
                                          <p:attrName>style.visibility</p:attrName>
                                        </p:attrNameLst>
                                      </p:cBhvr>
                                      <p:to>
                                        <p:strVal val="visible"/>
                                      </p:to>
                                    </p:set>
                                    <p:animEffect transition="in" filter="box(out)">
                                      <p:cBhvr>
                                        <p:cTn id="7" dur="500"/>
                                        <p:tgtEl>
                                          <p:spTgt spid="390"/>
                                        </p:tgtEl>
                                      </p:cBhvr>
                                    </p:animEffect>
                                  </p:childTnLst>
                                </p:cTn>
                              </p:par>
                            </p:childTnLst>
                          </p:cTn>
                        </p:par>
                        <p:par>
                          <p:cTn id="8" fill="hold">
                            <p:stCondLst>
                              <p:cond delay="500"/>
                            </p:stCondLst>
                            <p:childTnLst>
                              <p:par>
                                <p:cTn id="9" presetID="22" presetClass="entr" presetSubtype="2" fill="hold" grpId="0" nodeType="afterEffect">
                                  <p:stCondLst>
                                    <p:cond delay="0"/>
                                  </p:stCondLst>
                                  <p:iterate>
                                    <p:tmAbs val="0"/>
                                  </p:iterate>
                                  <p:childTnLst>
                                    <p:set>
                                      <p:cBhvr>
                                        <p:cTn id="10" fill="hold"/>
                                        <p:tgtEl>
                                          <p:spTgt spid="393"/>
                                        </p:tgtEl>
                                        <p:attrNameLst>
                                          <p:attrName>style.visibility</p:attrName>
                                        </p:attrNameLst>
                                      </p:cBhvr>
                                      <p:to>
                                        <p:strVal val="visible"/>
                                      </p:to>
                                    </p:set>
                                    <p:animEffect transition="in" filter="wipe(right)">
                                      <p:cBhvr>
                                        <p:cTn id="11" dur="1000"/>
                                        <p:tgtEl>
                                          <p:spTgt spid="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 grpId="0" animBg="1" advAuto="0"/>
      <p:bldP spid="393" grpId="0"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9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99"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400"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01"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402"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03" name="Line"/>
          <p:cNvSpPr/>
          <p:nvPr/>
        </p:nvSpPr>
        <p:spPr>
          <a:xfrm flipH="1" flipV="1">
            <a:off x="1277443" y="2697889"/>
            <a:ext cx="25401" cy="8434521"/>
          </a:xfrm>
          <a:prstGeom prst="line">
            <a:avLst/>
          </a:prstGeom>
          <a:ln w="50800">
            <a:solidFill>
              <a:srgbClr val="FF40FF"/>
            </a:solidFill>
            <a:miter lim="400000"/>
            <a:headEnd type="triangle" len="sm"/>
            <a:tailEnd type="triangle" len="sm"/>
          </a:ln>
        </p:spPr>
        <p:txBody>
          <a:bodyPr lIns="50800" tIns="50800" rIns="50800" bIns="50800" anchor="ctr"/>
          <a:lstStyle/>
          <a:p>
            <a:endParaRPr/>
          </a:p>
        </p:txBody>
      </p:sp>
      <p:sp>
        <p:nvSpPr>
          <p:cNvPr id="404" name="Line"/>
          <p:cNvSpPr/>
          <p:nvPr/>
        </p:nvSpPr>
        <p:spPr>
          <a:xfrm flipV="1">
            <a:off x="1804907" y="3659703"/>
            <a:ext cx="1" cy="4492096"/>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grpSp>
        <p:nvGrpSpPr>
          <p:cNvPr id="407" name="Group"/>
          <p:cNvGrpSpPr/>
          <p:nvPr/>
        </p:nvGrpSpPr>
        <p:grpSpPr>
          <a:xfrm>
            <a:off x="5071830" y="2583258"/>
            <a:ext cx="17075349" cy="2155430"/>
            <a:chOff x="0" y="0"/>
            <a:chExt cx="17075348" cy="2155428"/>
          </a:xfrm>
        </p:grpSpPr>
        <p:sp>
          <p:nvSpPr>
            <p:cNvPr id="405" name="Create a sidebar panel containing input controls that can in turn be passed to sidebarLayout"/>
            <p:cNvSpPr/>
            <p:nvPr/>
          </p:nvSpPr>
          <p:spPr>
            <a:xfrm>
              <a:off x="9462888" y="12700"/>
              <a:ext cx="7612461" cy="2136974"/>
            </a:xfrm>
            <a:prstGeom prst="rect">
              <a:avLst/>
            </a:prstGeom>
            <a:solidFill>
              <a:srgbClr val="FFFFFF"/>
            </a:solidFill>
            <a:ln w="25400" cap="flat">
              <a:solidFill>
                <a:srgbClr val="005493"/>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sz="4000">
                  <a:solidFill>
                    <a:srgbClr val="005493"/>
                  </a:solidFill>
                </a:defRPr>
              </a:pPr>
              <a:r>
                <a:t>Create a sidebar panel containing </a:t>
              </a:r>
              <a:r>
                <a:rPr b="1">
                  <a:latin typeface="Gill Sans"/>
                  <a:ea typeface="Gill Sans"/>
                  <a:cs typeface="Gill Sans"/>
                  <a:sym typeface="Gill Sans"/>
                </a:rPr>
                <a:t>input</a:t>
              </a:r>
              <a:r>
                <a:t> controls that can in turn be passed to </a:t>
              </a:r>
              <a:r>
                <a:rPr sz="3500">
                  <a:latin typeface="Monaco"/>
                  <a:ea typeface="Monaco"/>
                  <a:cs typeface="Monaco"/>
                  <a:sym typeface="Monaco"/>
                </a:rPr>
                <a:t>sidebarLayout</a:t>
              </a:r>
            </a:p>
          </p:txBody>
        </p:sp>
        <p:sp>
          <p:nvSpPr>
            <p:cNvPr id="406" name="Triangle"/>
            <p:cNvSpPr/>
            <p:nvPr/>
          </p:nvSpPr>
          <p:spPr>
            <a:xfrm rot="16200000">
              <a:off x="3647380" y="-3647381"/>
              <a:ext cx="2155429" cy="94501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5493">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04"/>
                                        </p:tgtEl>
                                        <p:attrNameLst>
                                          <p:attrName>style.visibility</p:attrName>
                                        </p:attrNameLst>
                                      </p:cBhvr>
                                      <p:to>
                                        <p:strVal val="visible"/>
                                      </p:to>
                                    </p:set>
                                    <p:animEffect transition="in" filter="box(out)">
                                      <p:cBhvr>
                                        <p:cTn id="7" dur="1000"/>
                                        <p:tgtEl>
                                          <p:spTgt spid="404"/>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407"/>
                                        </p:tgtEl>
                                        <p:attrNameLst>
                                          <p:attrName>style.visibility</p:attrName>
                                        </p:attrNameLst>
                                      </p:cBhvr>
                                      <p:to>
                                        <p:strVal val="visible"/>
                                      </p:to>
                                    </p:set>
                                    <p:animEffect transition="in" filter="wipe(right)">
                                      <p:cBhvr>
                                        <p:cTn id="11" dur="1000"/>
                                        <p:tgtEl>
                                          <p:spTgt spid="4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 grpId="0" animBg="1" advAuto="0"/>
      <p:bldP spid="407" grpId="0"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12"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13"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414"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15"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416"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17" name="Line"/>
          <p:cNvSpPr/>
          <p:nvPr/>
        </p:nvSpPr>
        <p:spPr>
          <a:xfrm flipH="1" flipV="1">
            <a:off x="1277443" y="2697889"/>
            <a:ext cx="25401" cy="8434521"/>
          </a:xfrm>
          <a:prstGeom prst="line">
            <a:avLst/>
          </a:prstGeom>
          <a:ln w="50800">
            <a:solidFill>
              <a:srgbClr val="FF40FF"/>
            </a:solidFill>
            <a:miter lim="400000"/>
            <a:headEnd type="triangle" len="sm"/>
            <a:tailEnd type="triangle" len="sm"/>
          </a:ln>
        </p:spPr>
        <p:txBody>
          <a:bodyPr lIns="50800" tIns="50800" rIns="50800" bIns="50800" anchor="ctr"/>
          <a:lstStyle/>
          <a:p>
            <a:endParaRPr/>
          </a:p>
        </p:txBody>
      </p:sp>
      <p:sp>
        <p:nvSpPr>
          <p:cNvPr id="418" name="Line"/>
          <p:cNvSpPr/>
          <p:nvPr/>
        </p:nvSpPr>
        <p:spPr>
          <a:xfrm flipV="1">
            <a:off x="1804907" y="3659703"/>
            <a:ext cx="1" cy="4492096"/>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grpSp>
        <p:nvGrpSpPr>
          <p:cNvPr id="422" name="Group"/>
          <p:cNvGrpSpPr/>
          <p:nvPr/>
        </p:nvGrpSpPr>
        <p:grpSpPr>
          <a:xfrm>
            <a:off x="11642238" y="3660973"/>
            <a:ext cx="12510679" cy="7785101"/>
            <a:chOff x="0" y="0"/>
            <a:chExt cx="12510678" cy="7785100"/>
          </a:xfrm>
        </p:grpSpPr>
        <p:pic>
          <p:nvPicPr>
            <p:cNvPr id="419" name="Image" descr="Image"/>
            <p:cNvPicPr>
              <a:picLocks noChangeAspect="1"/>
            </p:cNvPicPr>
            <p:nvPr/>
          </p:nvPicPr>
          <p:blipFill>
            <a:blip r:embed="rId4">
              <a:extLst/>
            </a:blip>
            <a:stretch>
              <a:fillRect/>
            </a:stretch>
          </p:blipFill>
          <p:spPr>
            <a:xfrm>
              <a:off x="2401478" y="12700"/>
              <a:ext cx="10109201" cy="7759701"/>
            </a:xfrm>
            <a:prstGeom prst="rect">
              <a:avLst/>
            </a:prstGeom>
            <a:ln w="25400" cap="flat">
              <a:solidFill>
                <a:srgbClr val="0433FF"/>
              </a:solidFill>
              <a:prstDash val="solid"/>
              <a:miter lim="400000"/>
            </a:ln>
            <a:effectLst/>
          </p:spPr>
        </p:pic>
        <p:sp>
          <p:nvSpPr>
            <p:cNvPr id="420" name="Triangle"/>
            <p:cNvSpPr/>
            <p:nvPr/>
          </p:nvSpPr>
          <p:spPr>
            <a:xfrm rot="16200000">
              <a:off x="125449" y="-107901"/>
              <a:ext cx="2155430" cy="237123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433FF">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sp>
          <p:nvSpPr>
            <p:cNvPr id="421" name="Triangle"/>
            <p:cNvSpPr/>
            <p:nvPr/>
          </p:nvSpPr>
          <p:spPr>
            <a:xfrm>
              <a:off x="0" y="2155428"/>
              <a:ext cx="2406328" cy="5629672"/>
            </a:xfrm>
            <a:custGeom>
              <a:avLst/>
              <a:gdLst/>
              <a:ahLst/>
              <a:cxnLst>
                <a:cxn ang="0">
                  <a:pos x="wd2" y="hd2"/>
                </a:cxn>
                <a:cxn ang="5400000">
                  <a:pos x="wd2" y="hd2"/>
                </a:cxn>
                <a:cxn ang="10800000">
                  <a:pos x="wd2" y="hd2"/>
                </a:cxn>
                <a:cxn ang="16200000">
                  <a:pos x="wd2" y="hd2"/>
                </a:cxn>
              </a:cxnLst>
              <a:rect l="0" t="0" r="r" b="b"/>
              <a:pathLst>
                <a:path w="21600" h="21600" extrusionOk="0">
                  <a:moveTo>
                    <a:pt x="21466" y="0"/>
                  </a:moveTo>
                  <a:lnTo>
                    <a:pt x="0" y="3159"/>
                  </a:lnTo>
                  <a:lnTo>
                    <a:pt x="21600" y="21600"/>
                  </a:lnTo>
                  <a:lnTo>
                    <a:pt x="21466" y="0"/>
                  </a:lnTo>
                  <a:close/>
                </a:path>
              </a:pathLst>
            </a:custGeom>
            <a:solidFill>
              <a:srgbClr val="0433FF">
                <a:alpha val="50000"/>
              </a:srgbClr>
            </a:solidFill>
            <a:ln w="12700" cap="flat">
              <a:noFill/>
              <a:miter lim="400000"/>
            </a:ln>
            <a:effectLst/>
          </p:spPr>
          <p:txBody>
            <a:bodyPr wrap="square" lIns="50800" tIns="50800" rIns="50800" bIns="50800" numCol="1" anchor="ctr">
              <a:noAutofit/>
            </a:bodyPr>
            <a:lstStyle/>
            <a:p>
              <a:endParaRPr/>
            </a:p>
          </p:txBody>
        </p:sp>
      </p:grpSp>
      <p:sp>
        <p:nvSpPr>
          <p:cNvPr id="423" name="Line"/>
          <p:cNvSpPr/>
          <p:nvPr/>
        </p:nvSpPr>
        <p:spPr>
          <a:xfrm flipV="1">
            <a:off x="2268875" y="4637352"/>
            <a:ext cx="1" cy="1132483"/>
          </a:xfrm>
          <a:prstGeom prst="line">
            <a:avLst/>
          </a:prstGeom>
          <a:ln w="50800">
            <a:solidFill>
              <a:srgbClr val="0433FF"/>
            </a:solidFill>
            <a:miter lim="400000"/>
            <a:headEnd type="triangle" len="sm"/>
            <a:tailEnd type="triangle" len="sm"/>
          </a:ln>
        </p:spPr>
        <p:txBody>
          <a:bodyPr lIns="50800" tIns="50800" rIns="50800" bIns="50800" anchor="ctr"/>
          <a:lstStyle/>
          <a:p>
            <a:endParaRPr/>
          </a:p>
        </p:txBody>
      </p:sp>
      <p:sp>
        <p:nvSpPr>
          <p:cNvPr id="424" name="Line"/>
          <p:cNvSpPr/>
          <p:nvPr/>
        </p:nvSpPr>
        <p:spPr>
          <a:xfrm flipV="1">
            <a:off x="2268875" y="6576219"/>
            <a:ext cx="1" cy="1132483"/>
          </a:xfrm>
          <a:prstGeom prst="line">
            <a:avLst/>
          </a:prstGeom>
          <a:ln w="50800">
            <a:solidFill>
              <a:srgbClr val="0433FF"/>
            </a:solidFill>
            <a:miter lim="400000"/>
            <a:headEnd type="triangle" len="sm"/>
            <a:tailEnd type="triangle" len="sm"/>
          </a:ln>
        </p:spPr>
        <p:txBody>
          <a:bodyPr lIns="50800" tIns="50800" rIns="50800" bIns="50800" anchor="ctr"/>
          <a:lstStyle/>
          <a:p>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23"/>
                                        </p:tgtEl>
                                        <p:attrNameLst>
                                          <p:attrName>style.visibility</p:attrName>
                                        </p:attrNameLst>
                                      </p:cBhvr>
                                      <p:to>
                                        <p:strVal val="visible"/>
                                      </p:to>
                                    </p:set>
                                    <p:animEffect transition="in" filter="box(out)">
                                      <p:cBhvr>
                                        <p:cTn id="7" dur="1000"/>
                                        <p:tgtEl>
                                          <p:spTgt spid="423"/>
                                        </p:tgtEl>
                                      </p:cBhvr>
                                    </p:animEffect>
                                  </p:childTnLst>
                                </p:cTn>
                              </p:par>
                            </p:childTnLst>
                          </p:cTn>
                        </p:par>
                        <p:par>
                          <p:cTn id="8" fill="hold">
                            <p:stCondLst>
                              <p:cond delay="1000"/>
                            </p:stCondLst>
                            <p:childTnLst>
                              <p:par>
                                <p:cTn id="9" presetID="4" presetClass="entr" presetSubtype="32" fill="hold" grpId="0" nodeType="afterEffect">
                                  <p:stCondLst>
                                    <p:cond delay="0"/>
                                  </p:stCondLst>
                                  <p:iterate>
                                    <p:tmAbs val="0"/>
                                  </p:iterate>
                                  <p:childTnLst>
                                    <p:set>
                                      <p:cBhvr>
                                        <p:cTn id="10" fill="hold"/>
                                        <p:tgtEl>
                                          <p:spTgt spid="424"/>
                                        </p:tgtEl>
                                        <p:attrNameLst>
                                          <p:attrName>style.visibility</p:attrName>
                                        </p:attrNameLst>
                                      </p:cBhvr>
                                      <p:to>
                                        <p:strVal val="visible"/>
                                      </p:to>
                                    </p:set>
                                    <p:animEffect transition="in" filter="box(out)">
                                      <p:cBhvr>
                                        <p:cTn id="11" dur="1000"/>
                                        <p:tgtEl>
                                          <p:spTgt spid="424"/>
                                        </p:tgtEl>
                                      </p:cBhvr>
                                    </p:animEffect>
                                  </p:childTnLst>
                                </p:cTn>
                              </p:par>
                            </p:childTnLst>
                          </p:cTn>
                        </p:par>
                        <p:par>
                          <p:cTn id="12" fill="hold">
                            <p:stCondLst>
                              <p:cond delay="2000"/>
                            </p:stCondLst>
                            <p:childTnLst>
                              <p:par>
                                <p:cTn id="13" presetID="22" presetClass="entr" presetSubtype="2" fill="hold" grpId="0" nodeType="afterEffect">
                                  <p:stCondLst>
                                    <p:cond delay="0"/>
                                  </p:stCondLst>
                                  <p:iterate>
                                    <p:tmAbs val="0"/>
                                  </p:iterate>
                                  <p:childTnLst>
                                    <p:set>
                                      <p:cBhvr>
                                        <p:cTn id="14" fill="hold"/>
                                        <p:tgtEl>
                                          <p:spTgt spid="422"/>
                                        </p:tgtEl>
                                        <p:attrNameLst>
                                          <p:attrName>style.visibility</p:attrName>
                                        </p:attrNameLst>
                                      </p:cBhvr>
                                      <p:to>
                                        <p:strVal val="visible"/>
                                      </p:to>
                                    </p:set>
                                    <p:animEffect transition="in" filter="wipe(right)">
                                      <p:cBhvr>
                                        <p:cTn id="15" dur="1000"/>
                                        <p:tgtEl>
                                          <p:spTgt spid="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 grpId="0" animBg="1" advAuto="0"/>
      <p:bldP spid="423" grpId="0" animBg="1" advAuto="0"/>
      <p:bldP spid="424" grpId="0"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2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30"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431"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32"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433"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34" name="Line"/>
          <p:cNvSpPr/>
          <p:nvPr/>
        </p:nvSpPr>
        <p:spPr>
          <a:xfrm flipH="1" flipV="1">
            <a:off x="1277443" y="2697889"/>
            <a:ext cx="25401" cy="8434521"/>
          </a:xfrm>
          <a:prstGeom prst="line">
            <a:avLst/>
          </a:prstGeom>
          <a:ln w="50800">
            <a:solidFill>
              <a:srgbClr val="FF40FF"/>
            </a:solidFill>
            <a:miter lim="400000"/>
            <a:headEnd type="triangle" len="sm"/>
            <a:tailEnd type="triangle" len="sm"/>
          </a:ln>
        </p:spPr>
        <p:txBody>
          <a:bodyPr lIns="50800" tIns="50800" rIns="50800" bIns="50800" anchor="ctr"/>
          <a:lstStyle/>
          <a:p>
            <a:endParaRPr/>
          </a:p>
        </p:txBody>
      </p:sp>
      <p:sp>
        <p:nvSpPr>
          <p:cNvPr id="435" name="Line"/>
          <p:cNvSpPr/>
          <p:nvPr/>
        </p:nvSpPr>
        <p:spPr>
          <a:xfrm flipV="1">
            <a:off x="1804907" y="3659703"/>
            <a:ext cx="1" cy="4492096"/>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sp>
        <p:nvSpPr>
          <p:cNvPr id="436" name="Line"/>
          <p:cNvSpPr/>
          <p:nvPr/>
        </p:nvSpPr>
        <p:spPr>
          <a:xfrm flipV="1">
            <a:off x="1804907" y="9562040"/>
            <a:ext cx="1" cy="1120141"/>
          </a:xfrm>
          <a:prstGeom prst="line">
            <a:avLst/>
          </a:prstGeom>
          <a:ln w="50800">
            <a:solidFill>
              <a:srgbClr val="008F00"/>
            </a:solidFill>
            <a:miter lim="400000"/>
            <a:headEnd type="triangle" len="sm"/>
            <a:tailEnd type="triangle" len="sm"/>
          </a:ln>
        </p:spPr>
        <p:txBody>
          <a:bodyPr lIns="50800" tIns="50800" rIns="50800" bIns="50800" anchor="ctr"/>
          <a:lstStyle/>
          <a:p>
            <a:endParaRPr/>
          </a:p>
        </p:txBody>
      </p:sp>
      <p:grpSp>
        <p:nvGrpSpPr>
          <p:cNvPr id="439" name="Group"/>
          <p:cNvGrpSpPr/>
          <p:nvPr/>
        </p:nvGrpSpPr>
        <p:grpSpPr>
          <a:xfrm>
            <a:off x="5071830" y="8220681"/>
            <a:ext cx="17048858" cy="2879230"/>
            <a:chOff x="0" y="0"/>
            <a:chExt cx="17048856" cy="2879229"/>
          </a:xfrm>
        </p:grpSpPr>
        <p:sp>
          <p:nvSpPr>
            <p:cNvPr id="437" name="Create a main panel containing output elements that get created in the server function can in turn be passed to sidebarLayout"/>
            <p:cNvSpPr/>
            <p:nvPr/>
          </p:nvSpPr>
          <p:spPr>
            <a:xfrm>
              <a:off x="9462888" y="12700"/>
              <a:ext cx="7585969" cy="2842816"/>
            </a:xfrm>
            <a:prstGeom prst="rect">
              <a:avLst/>
            </a:prstGeom>
            <a:solidFill>
              <a:srgbClr val="FFFFFF"/>
            </a:solidFill>
            <a:ln w="25400" cap="flat">
              <a:solidFill>
                <a:srgbClr val="4F8F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sz="4000">
                  <a:solidFill>
                    <a:srgbClr val="4F8F00"/>
                  </a:solidFill>
                </a:defRPr>
              </a:pPr>
              <a:r>
                <a:t>Create a main panel containing </a:t>
              </a:r>
              <a:r>
                <a:rPr b="1">
                  <a:latin typeface="Gill Sans"/>
                  <a:ea typeface="Gill Sans"/>
                  <a:cs typeface="Gill Sans"/>
                  <a:sym typeface="Gill Sans"/>
                </a:rPr>
                <a:t>output</a:t>
              </a:r>
              <a:r>
                <a:t> elements that get created in the server function can in turn be passed to </a:t>
              </a:r>
              <a:r>
                <a:rPr sz="3500">
                  <a:latin typeface="Monaco"/>
                  <a:ea typeface="Monaco"/>
                  <a:cs typeface="Monaco"/>
                  <a:sym typeface="Monaco"/>
                </a:rPr>
                <a:t>sidebarLayout</a:t>
              </a:r>
            </a:p>
          </p:txBody>
        </p:sp>
        <p:sp>
          <p:nvSpPr>
            <p:cNvPr id="438" name="Triangle"/>
            <p:cNvSpPr/>
            <p:nvPr/>
          </p:nvSpPr>
          <p:spPr>
            <a:xfrm rot="16200000">
              <a:off x="3285480" y="-3285481"/>
              <a:ext cx="2879230" cy="94501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F8F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
        <p:nvSpPr>
          <p:cNvPr id="440" name="Line"/>
          <p:cNvSpPr/>
          <p:nvPr/>
        </p:nvSpPr>
        <p:spPr>
          <a:xfrm flipV="1">
            <a:off x="2268875" y="4637352"/>
            <a:ext cx="1" cy="1132483"/>
          </a:xfrm>
          <a:prstGeom prst="line">
            <a:avLst/>
          </a:prstGeom>
          <a:ln w="50800">
            <a:solidFill>
              <a:srgbClr val="0433FF"/>
            </a:solidFill>
            <a:miter lim="400000"/>
            <a:headEnd type="triangle" len="sm"/>
            <a:tailEnd type="triangle" len="sm"/>
          </a:ln>
        </p:spPr>
        <p:txBody>
          <a:bodyPr lIns="50800" tIns="50800" rIns="50800" bIns="50800" anchor="ctr"/>
          <a:lstStyle/>
          <a:p>
            <a:endParaRPr/>
          </a:p>
        </p:txBody>
      </p:sp>
      <p:sp>
        <p:nvSpPr>
          <p:cNvPr id="441" name="Line"/>
          <p:cNvSpPr/>
          <p:nvPr/>
        </p:nvSpPr>
        <p:spPr>
          <a:xfrm flipV="1">
            <a:off x="2268875" y="6576219"/>
            <a:ext cx="1" cy="1132483"/>
          </a:xfrm>
          <a:prstGeom prst="line">
            <a:avLst/>
          </a:prstGeom>
          <a:ln w="50800">
            <a:solidFill>
              <a:srgbClr val="0433FF"/>
            </a:solidFill>
            <a:miter lim="400000"/>
            <a:headEnd type="triangle" len="sm"/>
            <a:tailEnd type="triangle" len="sm"/>
          </a:ln>
        </p:spPr>
        <p:txBody>
          <a:bodyPr lIns="50800" tIns="50800" rIns="50800" bIns="50800" anchor="ctr"/>
          <a:lstStyle/>
          <a:p>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36"/>
                                        </p:tgtEl>
                                        <p:attrNameLst>
                                          <p:attrName>style.visibility</p:attrName>
                                        </p:attrNameLst>
                                      </p:cBhvr>
                                      <p:to>
                                        <p:strVal val="visible"/>
                                      </p:to>
                                    </p:set>
                                    <p:animEffect transition="in" filter="box(out)">
                                      <p:cBhvr>
                                        <p:cTn id="7" dur="1000"/>
                                        <p:tgtEl>
                                          <p:spTgt spid="436"/>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439"/>
                                        </p:tgtEl>
                                        <p:attrNameLst>
                                          <p:attrName>style.visibility</p:attrName>
                                        </p:attrNameLst>
                                      </p:cBhvr>
                                      <p:to>
                                        <p:strVal val="visible"/>
                                      </p:to>
                                    </p:set>
                                    <p:animEffect transition="in" filter="wipe(right)">
                                      <p:cBhvr>
                                        <p:cTn id="11" dur="1000"/>
                                        <p:tgtEl>
                                          <p:spTgt spid="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6" grpId="0" animBg="1" advAuto="0"/>
      <p:bldP spid="439" grpId="0"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erver function"/>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Server function</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4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49"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450" name="Rectangle"/>
          <p:cNvSpPr/>
          <p:nvPr/>
        </p:nvSpPr>
        <p:spPr>
          <a:xfrm>
            <a:off x="2039673" y="2948449"/>
            <a:ext cx="20304655" cy="78191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51" name="# Define server function required to create the scatterplot…"/>
          <p:cNvSpPr txBox="1"/>
          <p:nvPr/>
        </p:nvSpPr>
        <p:spPr>
          <a:xfrm>
            <a:off x="2463586" y="3517836"/>
            <a:ext cx="19456828" cy="6680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584200">
              <a:spcBef>
                <a:spcPts val="1000"/>
              </a:spcBef>
              <a:defRPr sz="3500">
                <a:solidFill>
                  <a:srgbClr val="000000"/>
                </a:solidFill>
                <a:latin typeface="Monaco"/>
                <a:ea typeface="Monaco"/>
                <a:cs typeface="Monaco"/>
                <a:sym typeface="Monaco"/>
              </a:defRPr>
            </a:pPr>
            <a:r>
              <a:t># Define server function required to create the scatterplot</a:t>
            </a:r>
          </a:p>
          <a:p>
            <a:pPr algn="l" defTabSz="584200">
              <a:spcBef>
                <a:spcPts val="1000"/>
              </a:spcBef>
              <a:defRPr sz="3500">
                <a:solidFill>
                  <a:srgbClr val="000000"/>
                </a:solidFill>
                <a:latin typeface="Monaco"/>
                <a:ea typeface="Monaco"/>
                <a:cs typeface="Monaco"/>
                <a:sym typeface="Monaco"/>
              </a:defRPr>
            </a:pPr>
            <a:r>
              <a:t>server &lt;- function(input, output) {</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000000"/>
                </a:solidFill>
                <a:latin typeface="Monaco"/>
                <a:ea typeface="Monaco"/>
                <a:cs typeface="Monaco"/>
                <a:sym typeface="Monaco"/>
              </a:defRPr>
            </a:pPr>
            <a:r>
              <a:t>  # Create the scatterplot object the plotOutput function is expecting</a:t>
            </a:r>
          </a:p>
          <a:p>
            <a:pPr algn="l" defTabSz="584200">
              <a:spcBef>
                <a:spcPts val="1000"/>
              </a:spcBef>
              <a:defRPr sz="3500">
                <a:solidFill>
                  <a:srgbClr val="000000"/>
                </a:solidFill>
                <a:latin typeface="Monaco"/>
                <a:ea typeface="Monaco"/>
                <a:cs typeface="Monaco"/>
                <a:sym typeface="Monaco"/>
              </a:defRPr>
            </a:pPr>
            <a:r>
              <a:t>  output$scatterplot &lt;- renderPlot({</a:t>
            </a:r>
          </a:p>
          <a:p>
            <a:pPr algn="l" defTabSz="584200">
              <a:spcBef>
                <a:spcPts val="1000"/>
              </a:spcBef>
              <a:defRPr sz="3500">
                <a:solidFill>
                  <a:srgbClr val="000000"/>
                </a:solidFill>
                <a:latin typeface="Monaco"/>
                <a:ea typeface="Monaco"/>
                <a:cs typeface="Monaco"/>
                <a:sym typeface="Monaco"/>
              </a:defRPr>
            </a:pPr>
            <a:r>
              <a:t>    ggplot(data = movies, aes_string(x = input$x, y = input$y)) +</a:t>
            </a:r>
          </a:p>
          <a:p>
            <a:pPr algn="l" defTabSz="584200">
              <a:spcBef>
                <a:spcPts val="1000"/>
              </a:spcBef>
              <a:defRPr sz="3500">
                <a:solidFill>
                  <a:srgbClr val="000000"/>
                </a:solidFill>
                <a:latin typeface="Monaco"/>
                <a:ea typeface="Monaco"/>
                <a:cs typeface="Monaco"/>
                <a:sym typeface="Monaco"/>
              </a:defRPr>
            </a:pPr>
            <a:r>
              <a:t>      geom_point()</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000000"/>
                </a:solidFill>
                <a:latin typeface="Monaco"/>
                <a:ea typeface="Monaco"/>
                <a:cs typeface="Monaco"/>
                <a:sym typeface="Monaco"/>
              </a:defRPr>
            </a:pPr>
            <a:r>
              <a:t>}</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56"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57"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458" name="Rectangle"/>
          <p:cNvSpPr/>
          <p:nvPr/>
        </p:nvSpPr>
        <p:spPr>
          <a:xfrm>
            <a:off x="2039673" y="2948449"/>
            <a:ext cx="20304655" cy="78191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59" name="# Define server function required to create the scatterplot…"/>
          <p:cNvSpPr txBox="1"/>
          <p:nvPr/>
        </p:nvSpPr>
        <p:spPr>
          <a:xfrm>
            <a:off x="2463586" y="3517836"/>
            <a:ext cx="19456828" cy="6680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584200">
              <a:spcBef>
                <a:spcPts val="1000"/>
              </a:spcBef>
              <a:defRPr sz="3500">
                <a:solidFill>
                  <a:srgbClr val="929292"/>
                </a:solidFill>
                <a:latin typeface="Monaco"/>
                <a:ea typeface="Monaco"/>
                <a:cs typeface="Monaco"/>
                <a:sym typeface="Monaco"/>
              </a:defRPr>
            </a:pPr>
            <a:r>
              <a:t># Define server function required to create the scatterplot</a:t>
            </a:r>
          </a:p>
          <a:p>
            <a:pPr algn="l" defTabSz="584200">
              <a:spcBef>
                <a:spcPts val="1000"/>
              </a:spcBef>
              <a:defRPr sz="3500">
                <a:solidFill>
                  <a:srgbClr val="000000"/>
                </a:solidFill>
                <a:latin typeface="Monaco"/>
                <a:ea typeface="Monaco"/>
                <a:cs typeface="Monaco"/>
                <a:sym typeface="Monaco"/>
              </a:defRPr>
            </a:pPr>
            <a:r>
              <a:rPr>
                <a:solidFill>
                  <a:srgbClr val="447FB5"/>
                </a:solidFill>
              </a:rPr>
              <a:t>server</a:t>
            </a:r>
            <a:r>
              <a:t> &lt;- </a:t>
            </a:r>
            <a:r>
              <a:rPr>
                <a:solidFill>
                  <a:srgbClr val="FF9300"/>
                </a:solidFill>
              </a:rPr>
              <a:t>function(input, output)</a:t>
            </a:r>
            <a:r>
              <a:t> </a:t>
            </a:r>
            <a:r>
              <a:rPr>
                <a:solidFill>
                  <a:srgbClr val="FF9300"/>
                </a:solidFill>
              </a:rPr>
              <a:t>{</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929292"/>
                </a:solidFill>
                <a:latin typeface="Monaco"/>
                <a:ea typeface="Monaco"/>
                <a:cs typeface="Monaco"/>
                <a:sym typeface="Monaco"/>
              </a:defRPr>
            </a:pPr>
            <a:r>
              <a:t>  # Create the scatterplot object the plotOutput function is expecting</a:t>
            </a:r>
          </a:p>
          <a:p>
            <a:pPr algn="l" defTabSz="584200">
              <a:spcBef>
                <a:spcPts val="1000"/>
              </a:spcBef>
              <a:defRPr sz="3500">
                <a:solidFill>
                  <a:srgbClr val="000000"/>
                </a:solidFill>
                <a:latin typeface="Monaco"/>
                <a:ea typeface="Monaco"/>
                <a:cs typeface="Monaco"/>
                <a:sym typeface="Monaco"/>
              </a:defRPr>
            </a:pPr>
            <a:r>
              <a:t>  </a:t>
            </a:r>
            <a:r>
              <a:rPr>
                <a:solidFill>
                  <a:srgbClr val="212833"/>
                </a:solidFill>
              </a:rPr>
              <a:t>output$</a:t>
            </a:r>
            <a:r>
              <a:rPr>
                <a:solidFill>
                  <a:srgbClr val="4F8F00"/>
                </a:solidFill>
              </a:rPr>
              <a:t>scatterplot</a:t>
            </a:r>
            <a:r>
              <a:t> &lt;- </a:t>
            </a:r>
            <a:r>
              <a:rPr>
                <a:solidFill>
                  <a:srgbClr val="005493"/>
                </a:solidFill>
              </a:rPr>
              <a:t>renderPlot({</a:t>
            </a:r>
          </a:p>
          <a:p>
            <a:pPr algn="l" defTabSz="584200">
              <a:spcBef>
                <a:spcPts val="1000"/>
              </a:spcBef>
              <a:defRPr sz="3500">
                <a:solidFill>
                  <a:srgbClr val="000000"/>
                </a:solidFill>
                <a:latin typeface="Monaco"/>
                <a:ea typeface="Monaco"/>
                <a:cs typeface="Monaco"/>
                <a:sym typeface="Monaco"/>
              </a:defRPr>
            </a:pPr>
            <a:r>
              <a:t>    ggplot(data = movies, aes_string(x = input$x, y = input$y)) +</a:t>
            </a:r>
          </a:p>
          <a:p>
            <a:pPr algn="l" defTabSz="584200">
              <a:spcBef>
                <a:spcPts val="1000"/>
              </a:spcBef>
              <a:defRPr sz="3500">
                <a:solidFill>
                  <a:srgbClr val="000000"/>
                </a:solidFill>
                <a:latin typeface="Monaco"/>
                <a:ea typeface="Monaco"/>
                <a:cs typeface="Monaco"/>
                <a:sym typeface="Monaco"/>
              </a:defRPr>
            </a:pPr>
            <a:r>
              <a:t>      geom_point()</a:t>
            </a:r>
          </a:p>
          <a:p>
            <a:pPr algn="l" defTabSz="584200">
              <a:spcBef>
                <a:spcPts val="1000"/>
              </a:spcBef>
              <a:defRPr sz="3500">
                <a:solidFill>
                  <a:srgbClr val="000000"/>
                </a:solidFill>
                <a:latin typeface="Monaco"/>
                <a:ea typeface="Monaco"/>
                <a:cs typeface="Monaco"/>
                <a:sym typeface="Monaco"/>
              </a:defRPr>
            </a:pPr>
            <a:r>
              <a:t>  </a:t>
            </a:r>
            <a:r>
              <a:rPr>
                <a:solidFill>
                  <a:srgbClr val="005493"/>
                </a:solidFill>
              </a:rPr>
              <a:t>})</a:t>
            </a:r>
          </a:p>
          <a:p>
            <a:pPr algn="l" defTabSz="584200">
              <a:spcBef>
                <a:spcPts val="1000"/>
              </a:spcBef>
              <a:defRPr sz="3500">
                <a:solidFill>
                  <a:srgbClr val="FF9300"/>
                </a:solidFill>
                <a:latin typeface="Monaco"/>
                <a:ea typeface="Monaco"/>
                <a:cs typeface="Monaco"/>
                <a:sym typeface="Monaco"/>
              </a:defRPr>
            </a:pPr>
            <a:r>
              <a:t>}</a:t>
            </a:r>
          </a:p>
        </p:txBody>
      </p:sp>
      <p:sp>
        <p:nvSpPr>
          <p:cNvPr id="460" name="Line"/>
          <p:cNvSpPr/>
          <p:nvPr/>
        </p:nvSpPr>
        <p:spPr>
          <a:xfrm flipV="1">
            <a:off x="1804907" y="4576848"/>
            <a:ext cx="1" cy="5208783"/>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grpSp>
        <p:nvGrpSpPr>
          <p:cNvPr id="463" name="Group"/>
          <p:cNvGrpSpPr/>
          <p:nvPr/>
        </p:nvGrpSpPr>
        <p:grpSpPr>
          <a:xfrm>
            <a:off x="12140256" y="3517836"/>
            <a:ext cx="11057336" cy="2136974"/>
            <a:chOff x="0" y="0"/>
            <a:chExt cx="11057334" cy="2136973"/>
          </a:xfrm>
        </p:grpSpPr>
        <p:sp>
          <p:nvSpPr>
            <p:cNvPr id="461" name="Contains instructions…"/>
            <p:cNvSpPr/>
            <p:nvPr/>
          </p:nvSpPr>
          <p:spPr>
            <a:xfrm>
              <a:off x="3444874" y="0"/>
              <a:ext cx="7612461" cy="2136974"/>
            </a:xfrm>
            <a:prstGeom prst="rect">
              <a:avLst/>
            </a:prstGeom>
            <a:solidFill>
              <a:srgbClr val="FFFFFF"/>
            </a:solidFill>
            <a:ln w="25400" cap="flat">
              <a:solidFill>
                <a:srgbClr val="F9924E"/>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a:solidFill>
                    <a:srgbClr val="FF9300"/>
                  </a:solidFill>
                </a:defRPr>
              </a:pPr>
              <a:r>
                <a:t>Contains instructions </a:t>
              </a:r>
            </a:p>
            <a:p>
              <a:pPr>
                <a:defRPr>
                  <a:solidFill>
                    <a:srgbClr val="FF9300"/>
                  </a:solidFill>
                </a:defRPr>
              </a:pPr>
              <a:r>
                <a:t>needed to build app</a:t>
              </a:r>
            </a:p>
          </p:txBody>
        </p:sp>
        <p:sp>
          <p:nvSpPr>
            <p:cNvPr id="462" name="Triangle"/>
            <p:cNvSpPr/>
            <p:nvPr/>
          </p:nvSpPr>
          <p:spPr>
            <a:xfrm rot="16200000">
              <a:off x="652561" y="-645617"/>
              <a:ext cx="2130029" cy="34351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93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60"/>
                                        </p:tgtEl>
                                        <p:attrNameLst>
                                          <p:attrName>style.visibility</p:attrName>
                                        </p:attrNameLst>
                                      </p:cBhvr>
                                      <p:to>
                                        <p:strVal val="visible"/>
                                      </p:to>
                                    </p:set>
                                    <p:animEffect transition="in" filter="box(out)">
                                      <p:cBhvr>
                                        <p:cTn id="7" dur="1000"/>
                                        <p:tgtEl>
                                          <p:spTgt spid="460"/>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463"/>
                                        </p:tgtEl>
                                        <p:attrNameLst>
                                          <p:attrName>style.visibility</p:attrName>
                                        </p:attrNameLst>
                                      </p:cBhvr>
                                      <p:to>
                                        <p:strVal val="visible"/>
                                      </p:to>
                                    </p:set>
                                    <p:animEffect transition="in" filter="wipe(right)">
                                      <p:cBhvr>
                                        <p:cTn id="11" dur="1000"/>
                                        <p:tgtEl>
                                          <p:spTgt spid="4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 grpId="0" animBg="1" advAuto="0"/>
      <p:bldP spid="463" grpId="0"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66"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67"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468" name="Rectangle"/>
          <p:cNvSpPr/>
          <p:nvPr/>
        </p:nvSpPr>
        <p:spPr>
          <a:xfrm>
            <a:off x="2039673" y="2948449"/>
            <a:ext cx="20304655" cy="78191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69" name="# Define server function required to create the scatterplot…"/>
          <p:cNvSpPr txBox="1"/>
          <p:nvPr/>
        </p:nvSpPr>
        <p:spPr>
          <a:xfrm>
            <a:off x="2463586" y="3517836"/>
            <a:ext cx="19456828" cy="6680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584200">
              <a:spcBef>
                <a:spcPts val="1000"/>
              </a:spcBef>
              <a:defRPr sz="3500">
                <a:solidFill>
                  <a:srgbClr val="929292"/>
                </a:solidFill>
                <a:latin typeface="Monaco"/>
                <a:ea typeface="Monaco"/>
                <a:cs typeface="Monaco"/>
                <a:sym typeface="Monaco"/>
              </a:defRPr>
            </a:pPr>
            <a:r>
              <a:t># Define server function required to create the scatterplot</a:t>
            </a:r>
          </a:p>
          <a:p>
            <a:pPr algn="l" defTabSz="584200">
              <a:spcBef>
                <a:spcPts val="1000"/>
              </a:spcBef>
              <a:defRPr sz="3500">
                <a:solidFill>
                  <a:srgbClr val="000000"/>
                </a:solidFill>
                <a:latin typeface="Monaco"/>
                <a:ea typeface="Monaco"/>
                <a:cs typeface="Monaco"/>
                <a:sym typeface="Monaco"/>
              </a:defRPr>
            </a:pPr>
            <a:r>
              <a:rPr>
                <a:solidFill>
                  <a:srgbClr val="447FB5"/>
                </a:solidFill>
              </a:rPr>
              <a:t>server</a:t>
            </a:r>
            <a:r>
              <a:t> &lt;- </a:t>
            </a:r>
            <a:r>
              <a:rPr>
                <a:solidFill>
                  <a:srgbClr val="FF9300"/>
                </a:solidFill>
              </a:rPr>
              <a:t>function(input, output)</a:t>
            </a:r>
            <a:r>
              <a:t> </a:t>
            </a:r>
            <a:r>
              <a:rPr>
                <a:solidFill>
                  <a:srgbClr val="FF9300"/>
                </a:solidFill>
              </a:rPr>
              <a:t>{</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929292"/>
                </a:solidFill>
                <a:latin typeface="Monaco"/>
                <a:ea typeface="Monaco"/>
                <a:cs typeface="Monaco"/>
                <a:sym typeface="Monaco"/>
              </a:defRPr>
            </a:pPr>
            <a:r>
              <a:t>  # Create the scatterplot object the plotOutput function is expecting</a:t>
            </a:r>
          </a:p>
          <a:p>
            <a:pPr algn="l" defTabSz="584200">
              <a:spcBef>
                <a:spcPts val="1000"/>
              </a:spcBef>
              <a:defRPr sz="3500">
                <a:solidFill>
                  <a:srgbClr val="000000"/>
                </a:solidFill>
                <a:latin typeface="Monaco"/>
                <a:ea typeface="Monaco"/>
                <a:cs typeface="Monaco"/>
                <a:sym typeface="Monaco"/>
              </a:defRPr>
            </a:pPr>
            <a:r>
              <a:t>  </a:t>
            </a:r>
            <a:r>
              <a:rPr>
                <a:solidFill>
                  <a:srgbClr val="212833"/>
                </a:solidFill>
              </a:rPr>
              <a:t>output$</a:t>
            </a:r>
            <a:r>
              <a:rPr>
                <a:solidFill>
                  <a:srgbClr val="4F8F00"/>
                </a:solidFill>
              </a:rPr>
              <a:t>scatterplot</a:t>
            </a:r>
            <a:r>
              <a:t> &lt;- </a:t>
            </a:r>
            <a:r>
              <a:rPr>
                <a:solidFill>
                  <a:srgbClr val="005493"/>
                </a:solidFill>
              </a:rPr>
              <a:t>renderPlot({</a:t>
            </a:r>
          </a:p>
          <a:p>
            <a:pPr algn="l" defTabSz="584200">
              <a:spcBef>
                <a:spcPts val="1000"/>
              </a:spcBef>
              <a:defRPr sz="3500">
                <a:solidFill>
                  <a:srgbClr val="000000"/>
                </a:solidFill>
                <a:latin typeface="Monaco"/>
                <a:ea typeface="Monaco"/>
                <a:cs typeface="Monaco"/>
                <a:sym typeface="Monaco"/>
              </a:defRPr>
            </a:pPr>
            <a:r>
              <a:t>    ggplot(data = movies, aes_string(x = input$x, y = input$y)) +</a:t>
            </a:r>
          </a:p>
          <a:p>
            <a:pPr algn="l" defTabSz="584200">
              <a:spcBef>
                <a:spcPts val="1000"/>
              </a:spcBef>
              <a:defRPr sz="3500">
                <a:solidFill>
                  <a:srgbClr val="000000"/>
                </a:solidFill>
                <a:latin typeface="Monaco"/>
                <a:ea typeface="Monaco"/>
                <a:cs typeface="Monaco"/>
                <a:sym typeface="Monaco"/>
              </a:defRPr>
            </a:pPr>
            <a:r>
              <a:t>      geom_point()</a:t>
            </a:r>
          </a:p>
          <a:p>
            <a:pPr algn="l" defTabSz="584200">
              <a:spcBef>
                <a:spcPts val="1000"/>
              </a:spcBef>
              <a:defRPr sz="3500">
                <a:solidFill>
                  <a:srgbClr val="000000"/>
                </a:solidFill>
                <a:latin typeface="Monaco"/>
                <a:ea typeface="Monaco"/>
                <a:cs typeface="Monaco"/>
                <a:sym typeface="Monaco"/>
              </a:defRPr>
            </a:pPr>
            <a:r>
              <a:t>  </a:t>
            </a:r>
            <a:r>
              <a:rPr>
                <a:solidFill>
                  <a:srgbClr val="005493"/>
                </a:solidFill>
              </a:rPr>
              <a:t>})</a:t>
            </a:r>
          </a:p>
          <a:p>
            <a:pPr algn="l" defTabSz="584200">
              <a:spcBef>
                <a:spcPts val="1000"/>
              </a:spcBef>
              <a:defRPr sz="3500">
                <a:solidFill>
                  <a:srgbClr val="FF9300"/>
                </a:solidFill>
                <a:latin typeface="Monaco"/>
                <a:ea typeface="Monaco"/>
                <a:cs typeface="Monaco"/>
                <a:sym typeface="Monaco"/>
              </a:defRPr>
            </a:pPr>
            <a:r>
              <a:t>}</a:t>
            </a:r>
          </a:p>
        </p:txBody>
      </p:sp>
      <p:sp>
        <p:nvSpPr>
          <p:cNvPr id="470" name="Line"/>
          <p:cNvSpPr/>
          <p:nvPr/>
        </p:nvSpPr>
        <p:spPr>
          <a:xfrm flipV="1">
            <a:off x="1804907" y="4576848"/>
            <a:ext cx="1" cy="5208783"/>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71" name="Line"/>
          <p:cNvSpPr/>
          <p:nvPr/>
        </p:nvSpPr>
        <p:spPr>
          <a:xfrm flipV="1">
            <a:off x="2846307" y="6856729"/>
            <a:ext cx="1" cy="2116102"/>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grpSp>
        <p:nvGrpSpPr>
          <p:cNvPr id="474" name="Group"/>
          <p:cNvGrpSpPr/>
          <p:nvPr/>
        </p:nvGrpSpPr>
        <p:grpSpPr>
          <a:xfrm>
            <a:off x="12140256" y="5719663"/>
            <a:ext cx="11057336" cy="2136974"/>
            <a:chOff x="0" y="0"/>
            <a:chExt cx="11057334" cy="2136973"/>
          </a:xfrm>
        </p:grpSpPr>
        <p:sp>
          <p:nvSpPr>
            <p:cNvPr id="472" name="Renders a reactive plot that is suitable for assigning to an output slot"/>
            <p:cNvSpPr/>
            <p:nvPr/>
          </p:nvSpPr>
          <p:spPr>
            <a:xfrm>
              <a:off x="3444874" y="0"/>
              <a:ext cx="7612461" cy="2136974"/>
            </a:xfrm>
            <a:prstGeom prst="rect">
              <a:avLst/>
            </a:prstGeom>
            <a:solidFill>
              <a:srgbClr val="FFFFFF"/>
            </a:solidFill>
            <a:ln w="25400" cap="flat">
              <a:solidFill>
                <a:srgbClr val="005493"/>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sz="4500">
                  <a:solidFill>
                    <a:srgbClr val="005493"/>
                  </a:solidFill>
                </a:defRPr>
              </a:pPr>
              <a:r>
                <a:t>Renders a </a:t>
              </a:r>
              <a:r>
                <a:rPr b="1">
                  <a:latin typeface="Gill Sans"/>
                  <a:ea typeface="Gill Sans"/>
                  <a:cs typeface="Gill Sans"/>
                  <a:sym typeface="Gill Sans"/>
                </a:rPr>
                <a:t>reactive </a:t>
              </a:r>
              <a:r>
                <a:t>plot that is suitable for assigning to an output slot</a:t>
              </a:r>
            </a:p>
          </p:txBody>
        </p:sp>
        <p:sp>
          <p:nvSpPr>
            <p:cNvPr id="473" name="Triangle"/>
            <p:cNvSpPr/>
            <p:nvPr/>
          </p:nvSpPr>
          <p:spPr>
            <a:xfrm rot="16200000">
              <a:off x="652561" y="-645617"/>
              <a:ext cx="2130029" cy="34351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5493">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71"/>
                                        </p:tgtEl>
                                        <p:attrNameLst>
                                          <p:attrName>style.visibility</p:attrName>
                                        </p:attrNameLst>
                                      </p:cBhvr>
                                      <p:to>
                                        <p:strVal val="visible"/>
                                      </p:to>
                                    </p:set>
                                    <p:animEffect transition="in" filter="box(out)">
                                      <p:cBhvr>
                                        <p:cTn id="7" dur="1000"/>
                                        <p:tgtEl>
                                          <p:spTgt spid="471"/>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474"/>
                                        </p:tgtEl>
                                        <p:attrNameLst>
                                          <p:attrName>style.visibility</p:attrName>
                                        </p:attrNameLst>
                                      </p:cBhvr>
                                      <p:to>
                                        <p:strVal val="visible"/>
                                      </p:to>
                                    </p:set>
                                    <p:animEffect transition="in" filter="wipe(right)">
                                      <p:cBhvr>
                                        <p:cTn id="11" dur="1000"/>
                                        <p:tgtEl>
                                          <p:spTgt spid="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 grpId="0" animBg="1" advAuto="0"/>
      <p:bldP spid="474"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About me"/>
          <p:cNvSpPr txBox="1">
            <a:spLocks noGrp="1"/>
          </p:cNvSpPr>
          <p:nvPr>
            <p:ph type="title"/>
          </p:nvPr>
        </p:nvSpPr>
        <p:spPr>
          <a:prstGeom prst="rect">
            <a:avLst/>
          </a:prstGeom>
        </p:spPr>
        <p:txBody>
          <a:bodyPr/>
          <a:lstStyle>
            <a:lvl1pPr defTabSz="676909">
              <a:defRPr sz="12300"/>
            </a:lvl1pPr>
          </a:lstStyle>
          <a:p>
            <a:r>
              <a:t>About me</a:t>
            </a:r>
          </a:p>
        </p:txBody>
      </p:sp>
      <p:sp>
        <p:nvSpPr>
          <p:cNvPr id="174" name="Senior Digital Services Analyst…"/>
          <p:cNvSpPr txBox="1">
            <a:spLocks noGrp="1"/>
          </p:cNvSpPr>
          <p:nvPr>
            <p:ph type="body" idx="1"/>
          </p:nvPr>
        </p:nvSpPr>
        <p:spPr>
          <a:prstGeom prst="rect">
            <a:avLst/>
          </a:prstGeom>
        </p:spPr>
        <p:txBody>
          <a:bodyPr/>
          <a:lstStyle/>
          <a:p>
            <a:r>
              <a:rPr lang="en-US" dirty="0"/>
              <a:t>Coordinator of Strategic Analytics</a:t>
            </a:r>
            <a:endParaRPr dirty="0"/>
          </a:p>
          <a:p>
            <a:pPr lvl="1"/>
            <a:r>
              <a:rPr lang="en-US" dirty="0"/>
              <a:t>Allegheny County</a:t>
            </a:r>
            <a:endParaRPr dirty="0"/>
          </a:p>
          <a:p>
            <a:pPr marL="805656" indent="-805656"/>
            <a:r>
              <a:rPr dirty="0"/>
              <a:t>MSPPM 2015</a:t>
            </a:r>
          </a:p>
          <a:p>
            <a:pPr marL="1542256" lvl="1" indent="-805656"/>
            <a:r>
              <a:rPr dirty="0"/>
              <a:t>Heinz College</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7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78"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479" name="Rectangle"/>
          <p:cNvSpPr/>
          <p:nvPr/>
        </p:nvSpPr>
        <p:spPr>
          <a:xfrm>
            <a:off x="2039673" y="2948449"/>
            <a:ext cx="20304655" cy="78191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80" name="# Define server function required to create the scatterplot…"/>
          <p:cNvSpPr txBox="1"/>
          <p:nvPr/>
        </p:nvSpPr>
        <p:spPr>
          <a:xfrm>
            <a:off x="2463586" y="3517836"/>
            <a:ext cx="19456828" cy="6680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584200">
              <a:spcBef>
                <a:spcPts val="1000"/>
              </a:spcBef>
              <a:defRPr sz="3500">
                <a:solidFill>
                  <a:srgbClr val="929292"/>
                </a:solidFill>
                <a:latin typeface="Monaco"/>
                <a:ea typeface="Monaco"/>
                <a:cs typeface="Monaco"/>
                <a:sym typeface="Monaco"/>
              </a:defRPr>
            </a:pPr>
            <a:r>
              <a:t># Define server function required to create the scatterplot</a:t>
            </a:r>
          </a:p>
          <a:p>
            <a:pPr algn="l" defTabSz="584200">
              <a:spcBef>
                <a:spcPts val="1000"/>
              </a:spcBef>
              <a:defRPr sz="3500">
                <a:solidFill>
                  <a:srgbClr val="000000"/>
                </a:solidFill>
                <a:latin typeface="Monaco"/>
                <a:ea typeface="Monaco"/>
                <a:cs typeface="Monaco"/>
                <a:sym typeface="Monaco"/>
              </a:defRPr>
            </a:pPr>
            <a:r>
              <a:rPr>
                <a:solidFill>
                  <a:srgbClr val="447FB5"/>
                </a:solidFill>
              </a:rPr>
              <a:t>server</a:t>
            </a:r>
            <a:r>
              <a:t> &lt;- </a:t>
            </a:r>
            <a:r>
              <a:rPr>
                <a:solidFill>
                  <a:srgbClr val="FF9300"/>
                </a:solidFill>
              </a:rPr>
              <a:t>function(input, output)</a:t>
            </a:r>
            <a:r>
              <a:t> </a:t>
            </a:r>
            <a:r>
              <a:rPr>
                <a:solidFill>
                  <a:srgbClr val="FF9300"/>
                </a:solidFill>
              </a:rPr>
              <a:t>{</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929292"/>
                </a:solidFill>
                <a:latin typeface="Monaco"/>
                <a:ea typeface="Monaco"/>
                <a:cs typeface="Monaco"/>
                <a:sym typeface="Monaco"/>
              </a:defRPr>
            </a:pPr>
            <a:r>
              <a:t>  # Create the scatterplot object the plotOutput function is expecting</a:t>
            </a:r>
          </a:p>
          <a:p>
            <a:pPr algn="l" defTabSz="584200">
              <a:spcBef>
                <a:spcPts val="1000"/>
              </a:spcBef>
              <a:defRPr sz="3500">
                <a:solidFill>
                  <a:srgbClr val="000000"/>
                </a:solidFill>
                <a:latin typeface="Monaco"/>
                <a:ea typeface="Monaco"/>
                <a:cs typeface="Monaco"/>
                <a:sym typeface="Monaco"/>
              </a:defRPr>
            </a:pPr>
            <a:r>
              <a:t>  </a:t>
            </a:r>
            <a:r>
              <a:rPr>
                <a:solidFill>
                  <a:srgbClr val="212833"/>
                </a:solidFill>
              </a:rPr>
              <a:t>output$</a:t>
            </a:r>
            <a:r>
              <a:rPr>
                <a:solidFill>
                  <a:srgbClr val="4F8F00"/>
                </a:solidFill>
              </a:rPr>
              <a:t>scatterplot</a:t>
            </a:r>
            <a:r>
              <a:t> &lt;- </a:t>
            </a:r>
            <a:r>
              <a:rPr>
                <a:solidFill>
                  <a:srgbClr val="005493"/>
                </a:solidFill>
              </a:rPr>
              <a:t>renderPlot({</a:t>
            </a:r>
          </a:p>
          <a:p>
            <a:pPr algn="l" defTabSz="584200">
              <a:spcBef>
                <a:spcPts val="1000"/>
              </a:spcBef>
              <a:defRPr sz="3500">
                <a:solidFill>
                  <a:srgbClr val="000000"/>
                </a:solidFill>
                <a:latin typeface="Monaco"/>
                <a:ea typeface="Monaco"/>
                <a:cs typeface="Monaco"/>
                <a:sym typeface="Monaco"/>
              </a:defRPr>
            </a:pPr>
            <a:r>
              <a:t>    ggplot(data = movies, aes_string(x = input$x, y = input$y)) +</a:t>
            </a:r>
          </a:p>
          <a:p>
            <a:pPr algn="l" defTabSz="584200">
              <a:spcBef>
                <a:spcPts val="1000"/>
              </a:spcBef>
              <a:defRPr sz="3500">
                <a:solidFill>
                  <a:srgbClr val="000000"/>
                </a:solidFill>
                <a:latin typeface="Monaco"/>
                <a:ea typeface="Monaco"/>
                <a:cs typeface="Monaco"/>
                <a:sym typeface="Monaco"/>
              </a:defRPr>
            </a:pPr>
            <a:r>
              <a:t>      geom_point()</a:t>
            </a:r>
          </a:p>
          <a:p>
            <a:pPr algn="l" defTabSz="584200">
              <a:spcBef>
                <a:spcPts val="1000"/>
              </a:spcBef>
              <a:defRPr sz="3500">
                <a:solidFill>
                  <a:srgbClr val="000000"/>
                </a:solidFill>
                <a:latin typeface="Monaco"/>
                <a:ea typeface="Monaco"/>
                <a:cs typeface="Monaco"/>
                <a:sym typeface="Monaco"/>
              </a:defRPr>
            </a:pPr>
            <a:r>
              <a:t>  </a:t>
            </a:r>
            <a:r>
              <a:rPr>
                <a:solidFill>
                  <a:srgbClr val="005493"/>
                </a:solidFill>
              </a:rPr>
              <a:t>})</a:t>
            </a:r>
          </a:p>
          <a:p>
            <a:pPr algn="l" defTabSz="584200">
              <a:spcBef>
                <a:spcPts val="1000"/>
              </a:spcBef>
              <a:defRPr sz="3500">
                <a:solidFill>
                  <a:srgbClr val="FF9300"/>
                </a:solidFill>
                <a:latin typeface="Monaco"/>
                <a:ea typeface="Monaco"/>
                <a:cs typeface="Monaco"/>
                <a:sym typeface="Monaco"/>
              </a:defRPr>
            </a:pPr>
            <a:r>
              <a:t>}</a:t>
            </a:r>
          </a:p>
        </p:txBody>
      </p:sp>
      <p:sp>
        <p:nvSpPr>
          <p:cNvPr id="481" name="Line"/>
          <p:cNvSpPr/>
          <p:nvPr/>
        </p:nvSpPr>
        <p:spPr>
          <a:xfrm flipV="1">
            <a:off x="1804907" y="4576848"/>
            <a:ext cx="1" cy="5208783"/>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82" name="Line"/>
          <p:cNvSpPr/>
          <p:nvPr/>
        </p:nvSpPr>
        <p:spPr>
          <a:xfrm flipV="1">
            <a:off x="2846307" y="6856729"/>
            <a:ext cx="1" cy="2116102"/>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grpSp>
        <p:nvGrpSpPr>
          <p:cNvPr id="485" name="Group"/>
          <p:cNvGrpSpPr/>
          <p:nvPr/>
        </p:nvGrpSpPr>
        <p:grpSpPr>
          <a:xfrm>
            <a:off x="8800107" y="8057257"/>
            <a:ext cx="14400462" cy="2512517"/>
            <a:chOff x="0" y="0"/>
            <a:chExt cx="14400460" cy="2512516"/>
          </a:xfrm>
        </p:grpSpPr>
        <p:sp>
          <p:nvSpPr>
            <p:cNvPr id="483" name="Good ol’ ggplot2 code,…"/>
            <p:cNvSpPr/>
            <p:nvPr/>
          </p:nvSpPr>
          <p:spPr>
            <a:xfrm>
              <a:off x="6788001" y="375542"/>
              <a:ext cx="7612460" cy="2136975"/>
            </a:xfrm>
            <a:prstGeom prst="rect">
              <a:avLst/>
            </a:prstGeom>
            <a:solidFill>
              <a:srgbClr val="FFFFFF"/>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sz="4500">
                  <a:solidFill>
                    <a:srgbClr val="000000"/>
                  </a:solidFill>
                </a:defRPr>
              </a:pPr>
              <a:r>
                <a:t>Good ol’ ggplot2 code,</a:t>
              </a:r>
            </a:p>
            <a:p>
              <a:pPr>
                <a:defRPr sz="4500">
                  <a:solidFill>
                    <a:srgbClr val="000000"/>
                  </a:solidFill>
                </a:defRPr>
              </a:pPr>
              <a:r>
                <a:t>with </a:t>
              </a:r>
              <a:r>
                <a:rPr b="1">
                  <a:latin typeface="Gill Sans"/>
                  <a:ea typeface="Gill Sans"/>
                  <a:cs typeface="Gill Sans"/>
                  <a:sym typeface="Gill Sans"/>
                </a:rPr>
                <a:t>input</a:t>
              </a:r>
              <a:r>
                <a:t>s from UI</a:t>
              </a:r>
            </a:p>
          </p:txBody>
        </p:sp>
        <p:sp>
          <p:nvSpPr>
            <p:cNvPr id="484" name="Triangle"/>
            <p:cNvSpPr/>
            <p:nvPr/>
          </p:nvSpPr>
          <p:spPr>
            <a:xfrm>
              <a:off x="0" y="0"/>
              <a:ext cx="6802723" cy="2498999"/>
            </a:xfrm>
            <a:custGeom>
              <a:avLst/>
              <a:gdLst/>
              <a:ahLst/>
              <a:cxnLst>
                <a:cxn ang="0">
                  <a:pos x="wd2" y="hd2"/>
                </a:cxn>
                <a:cxn ang="5400000">
                  <a:pos x="wd2" y="hd2"/>
                </a:cxn>
                <a:cxn ang="10800000">
                  <a:pos x="wd2" y="hd2"/>
                </a:cxn>
                <a:cxn ang="16200000">
                  <a:pos x="wd2" y="hd2"/>
                </a:cxn>
              </a:cxnLst>
              <a:rect l="0" t="0" r="r" b="b"/>
              <a:pathLst>
                <a:path w="21600" h="21600" extrusionOk="0">
                  <a:moveTo>
                    <a:pt x="21553" y="3336"/>
                  </a:moveTo>
                  <a:lnTo>
                    <a:pt x="0" y="0"/>
                  </a:lnTo>
                  <a:lnTo>
                    <a:pt x="21600" y="21600"/>
                  </a:lnTo>
                  <a:lnTo>
                    <a:pt x="21553" y="3336"/>
                  </a:lnTo>
                  <a:close/>
                </a:path>
              </a:pathLst>
            </a:custGeom>
            <a:solidFill>
              <a:srgbClr val="000000">
                <a:alpha val="50000"/>
              </a:srgbClr>
            </a:solidFill>
            <a:ln w="25400" cap="flat">
              <a:solidFill>
                <a:srgbClr val="5A5F5E"/>
              </a:solidFill>
              <a:prstDash val="solid"/>
              <a:miter lim="400000"/>
            </a:ln>
            <a:effectLst/>
          </p:spPr>
          <p:txBody>
            <a:bodyPr wrap="square" lIns="50800" tIns="50800" rIns="50800" bIns="50800" numCol="1" anchor="ctr">
              <a:noAutofit/>
            </a:bodyPr>
            <a:lstStyle/>
            <a:p>
              <a:endParaRPr/>
            </a:p>
          </p:txBody>
        </p:sp>
      </p:grpSp>
      <p:sp>
        <p:nvSpPr>
          <p:cNvPr id="486" name="Rectangle"/>
          <p:cNvSpPr/>
          <p:nvPr/>
        </p:nvSpPr>
        <p:spPr>
          <a:xfrm>
            <a:off x="13411200" y="7051180"/>
            <a:ext cx="1990329" cy="863601"/>
          </a:xfrm>
          <a:prstGeom prst="rect">
            <a:avLst/>
          </a:prstGeom>
          <a:solidFill>
            <a:srgbClr val="0433FF">
              <a:alpha val="30000"/>
            </a:srgbClr>
          </a:solidFill>
          <a:ln w="12700">
            <a:miter lim="400000"/>
          </a:ln>
        </p:spPr>
        <p:txBody>
          <a:bodyPr lIns="50800" tIns="50800" rIns="50800" bIns="50800" anchor="ctr"/>
          <a:lstStyle/>
          <a:p>
            <a:pPr>
              <a:defRPr>
                <a:solidFill>
                  <a:srgbClr val="FFFFFF"/>
                </a:solidFill>
              </a:defRPr>
            </a:pPr>
            <a:endParaRPr/>
          </a:p>
        </p:txBody>
      </p:sp>
      <p:sp>
        <p:nvSpPr>
          <p:cNvPr id="487" name="Rectangle"/>
          <p:cNvSpPr/>
          <p:nvPr/>
        </p:nvSpPr>
        <p:spPr>
          <a:xfrm>
            <a:off x="16891000" y="7051180"/>
            <a:ext cx="1990329" cy="863601"/>
          </a:xfrm>
          <a:prstGeom prst="rect">
            <a:avLst/>
          </a:prstGeom>
          <a:solidFill>
            <a:srgbClr val="0433FF">
              <a:alpha val="30000"/>
            </a:srgbClr>
          </a:solidFill>
          <a:ln w="12700">
            <a:miter lim="400000"/>
          </a:ln>
        </p:spPr>
        <p:txBody>
          <a:bodyPr lIns="50800" tIns="50800" rIns="50800" bIns="50800" anchor="ctr"/>
          <a:lstStyle/>
          <a:p>
            <a:pPr>
              <a:defRPr>
                <a:solidFill>
                  <a:srgbClr val="FFFFFF"/>
                </a:solidFill>
              </a:defRPr>
            </a:pPr>
            <a:endParaRP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Running the app"/>
          <p:cNvSpPr txBox="1">
            <a:spLocks noGrp="1"/>
          </p:cNvSpPr>
          <p:nvPr>
            <p:ph type="body" idx="21"/>
          </p:nvPr>
        </p:nvSpPr>
        <p:spPr>
          <a:xfrm>
            <a:off x="1270000" y="3291316"/>
            <a:ext cx="17615297" cy="7133368"/>
          </a:xfrm>
          <a:prstGeom prst="rect">
            <a:avLst/>
          </a:prstGeom>
        </p:spPr>
        <p:txBody>
          <a:bodyPr/>
          <a:lstStyle>
            <a:lvl1pPr marL="0" indent="0">
              <a:buSzTx/>
              <a:buNone/>
              <a:defRPr sz="16000">
                <a:solidFill>
                  <a:srgbClr val="447FB5"/>
                </a:solidFill>
              </a:defRPr>
            </a:lvl1pPr>
          </a:lstStyle>
          <a:p>
            <a:r>
              <a:t>Running the app</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92"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93"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494" name="Rectangle"/>
          <p:cNvSpPr/>
          <p:nvPr/>
        </p:nvSpPr>
        <p:spPr>
          <a:xfrm>
            <a:off x="2039673" y="5285546"/>
            <a:ext cx="20304655" cy="3144908"/>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95" name="# Run the application…"/>
          <p:cNvSpPr txBox="1"/>
          <p:nvPr/>
        </p:nvSpPr>
        <p:spPr>
          <a:xfrm>
            <a:off x="2463586" y="5695092"/>
            <a:ext cx="19456827" cy="23258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584200">
              <a:spcBef>
                <a:spcPts val="1000"/>
              </a:spcBef>
              <a:defRPr>
                <a:solidFill>
                  <a:srgbClr val="000000"/>
                </a:solidFill>
                <a:latin typeface="Monaco"/>
                <a:ea typeface="Monaco"/>
                <a:cs typeface="Monaco"/>
                <a:sym typeface="Monaco"/>
              </a:defRPr>
            </a:pPr>
            <a:r>
              <a:t># Run the application </a:t>
            </a:r>
          </a:p>
          <a:p>
            <a:pPr algn="l" defTabSz="584200">
              <a:spcBef>
                <a:spcPts val="1000"/>
              </a:spcBef>
              <a:defRPr>
                <a:solidFill>
                  <a:srgbClr val="000000"/>
                </a:solidFill>
                <a:latin typeface="Monaco"/>
                <a:ea typeface="Monaco"/>
                <a:cs typeface="Monaco"/>
                <a:sym typeface="Monaco"/>
              </a:defRPr>
            </a:pPr>
            <a:r>
              <a:t>shinyApp(ui = ui, server = server)</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98"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499" name="Image" descr="Image"/>
          <p:cNvPicPr>
            <a:picLocks noChangeAspect="1"/>
          </p:cNvPicPr>
          <p:nvPr/>
        </p:nvPicPr>
        <p:blipFill>
          <a:blip r:embed="rId3">
            <a:extLst/>
          </a:blip>
          <a:stretch>
            <a:fillRect/>
          </a:stretch>
        </p:blipFill>
        <p:spPr>
          <a:xfrm>
            <a:off x="254000" y="254000"/>
            <a:ext cx="3251200" cy="3251200"/>
          </a:xfrm>
          <a:prstGeom prst="rect">
            <a:avLst/>
          </a:prstGeom>
          <a:ln w="12700">
            <a:miter lim="400000"/>
          </a:ln>
        </p:spPr>
      </p:pic>
      <p:sp>
        <p:nvSpPr>
          <p:cNvPr id="500" name="movies_01.R"/>
          <p:cNvSpPr txBox="1">
            <a:spLocks noGrp="1"/>
          </p:cNvSpPr>
          <p:nvPr>
            <p:ph type="body" idx="21"/>
          </p:nvPr>
        </p:nvSpPr>
        <p:spPr>
          <a:prstGeom prst="rect">
            <a:avLst/>
          </a:prstGeom>
        </p:spPr>
        <p:txBody>
          <a:bodyPr/>
          <a:lstStyle/>
          <a:p>
            <a:r>
              <a:t>movies_01.R</a:t>
            </a:r>
          </a:p>
        </p:txBody>
      </p:sp>
      <p:sp>
        <p:nvSpPr>
          <p:cNvPr id="501"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02" name="Image" descr="Image"/>
          <p:cNvPicPr>
            <a:picLocks noChangeAspect="1"/>
          </p:cNvPicPr>
          <p:nvPr/>
        </p:nvPicPr>
        <p:blipFill>
          <a:blip r:embed="rId4">
            <a:extLst/>
          </a:blip>
          <a:stretch>
            <a:fillRect/>
          </a:stretch>
        </p:blipFill>
        <p:spPr>
          <a:xfrm>
            <a:off x="3137742" y="12658725"/>
            <a:ext cx="2540001" cy="863600"/>
          </a:xfrm>
          <a:prstGeom prst="rect">
            <a:avLst/>
          </a:prstGeom>
          <a:ln w="12700">
            <a:miter lim="400000"/>
          </a:ln>
        </p:spPr>
      </p:pic>
      <p:sp>
        <p:nvSpPr>
          <p:cNvPr id="503" name="Putting it all together…"/>
          <p:cNvSpPr txBox="1"/>
          <p:nvPr/>
        </p:nvSpPr>
        <p:spPr>
          <a:xfrm>
            <a:off x="6995566" y="4292600"/>
            <a:ext cx="10392868"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Putting it all together…</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08" name="font-awesome_4-6-3_users_256_0_d3d3d3_none.png" descr="font-awesome_4-6-3_users_256_0_d3d3d3_none.png"/>
          <p:cNvPicPr>
            <a:picLocks noChangeAspect="1"/>
          </p:cNvPicPr>
          <p:nvPr/>
        </p:nvPicPr>
        <p:blipFill>
          <a:blip r:embed="rId4">
            <a:extLst/>
          </a:blip>
          <a:stretch>
            <a:fillRect/>
          </a:stretch>
        </p:blipFill>
        <p:spPr>
          <a:xfrm>
            <a:off x="258712" y="254000"/>
            <a:ext cx="3251201" cy="3251200"/>
          </a:xfrm>
          <a:prstGeom prst="rect">
            <a:avLst/>
          </a:prstGeom>
          <a:ln w="12700">
            <a:miter lim="400000"/>
          </a:ln>
        </p:spPr>
      </p:pic>
      <p:sp>
        <p:nvSpPr>
          <p:cNvPr id="509"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10" name="Add new select menu to color the points by…"/>
          <p:cNvSpPr txBox="1">
            <a:spLocks noGrp="1"/>
          </p:cNvSpPr>
          <p:nvPr>
            <p:ph type="body" idx="21"/>
          </p:nvPr>
        </p:nvSpPr>
        <p:spPr>
          <a:prstGeom prst="rect">
            <a:avLst/>
          </a:prstGeom>
        </p:spPr>
        <p:txBody>
          <a:bodyPr/>
          <a:lstStyle/>
          <a:p>
            <a:pPr marL="609996" indent="-609996">
              <a:defRPr sz="4200"/>
            </a:pPr>
            <a:r>
              <a:t>Add new select menu to color the points by</a:t>
            </a:r>
          </a:p>
          <a:p>
            <a:pPr lvl="1">
              <a:spcBef>
                <a:spcPts val="0"/>
              </a:spcBef>
              <a:defRPr sz="4000">
                <a:latin typeface="Monaco"/>
                <a:ea typeface="Monaco"/>
                <a:cs typeface="Monaco"/>
                <a:sym typeface="Monaco"/>
              </a:defRPr>
            </a:pPr>
            <a:r>
              <a:t>inputId = "z" </a:t>
            </a:r>
          </a:p>
          <a:p>
            <a:pPr lvl="1">
              <a:spcBef>
                <a:spcPts val="0"/>
              </a:spcBef>
              <a:defRPr sz="4000">
                <a:latin typeface="Monaco"/>
                <a:ea typeface="Monaco"/>
                <a:cs typeface="Monaco"/>
                <a:sym typeface="Monaco"/>
              </a:defRPr>
            </a:pPr>
            <a:r>
              <a:t>label = "Color by:"</a:t>
            </a:r>
          </a:p>
          <a:p>
            <a:pPr lvl="1">
              <a:spcBef>
                <a:spcPts val="0"/>
              </a:spcBef>
              <a:defRPr sz="4000">
                <a:latin typeface="Monaco"/>
                <a:ea typeface="Monaco"/>
                <a:cs typeface="Monaco"/>
                <a:sym typeface="Monaco"/>
              </a:defRPr>
            </a:pPr>
            <a:r>
              <a:t>choices = c("title_type", "genre", “mpaa_rating”, "critics_rating", "audience_rating")</a:t>
            </a:r>
          </a:p>
          <a:p>
            <a:pPr lvl="1">
              <a:spcBef>
                <a:spcPts val="0"/>
              </a:spcBef>
              <a:defRPr sz="4000">
                <a:latin typeface="Monaco"/>
                <a:ea typeface="Monaco"/>
                <a:cs typeface="Monaco"/>
                <a:sym typeface="Monaco"/>
              </a:defRPr>
            </a:pPr>
            <a:r>
              <a:t>selected = "mpaa_rating"</a:t>
            </a:r>
          </a:p>
          <a:p>
            <a:pPr marL="609996" indent="-609996">
              <a:defRPr sz="4200"/>
            </a:pPr>
            <a:r>
              <a:t>Use this variable in the aesthetics of the </a:t>
            </a:r>
            <a:r>
              <a:rPr>
                <a:latin typeface="Monaco"/>
                <a:ea typeface="Monaco"/>
                <a:cs typeface="Monaco"/>
                <a:sym typeface="Monaco"/>
              </a:rPr>
              <a:t>ggplot</a:t>
            </a:r>
            <a:r>
              <a:t> function as the color argument to color the points by</a:t>
            </a:r>
          </a:p>
          <a:p>
            <a:pPr marL="609996" indent="-609996">
              <a:defRPr sz="4200"/>
            </a:pPr>
            <a:r>
              <a:t>Run the app in the Viewer Pane</a:t>
            </a:r>
          </a:p>
          <a:p>
            <a:pPr marL="609996" indent="-609996">
              <a:defRPr sz="4200"/>
            </a:pPr>
            <a:r>
              <a:t>Compare your code / output with the person sitting next to / nearby you</a:t>
            </a:r>
          </a:p>
        </p:txBody>
      </p:sp>
      <p:sp>
        <p:nvSpPr>
          <p:cNvPr id="511"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12" name="Image" descr="Image"/>
          <p:cNvPicPr>
            <a:picLocks noChangeAspect="1"/>
          </p:cNvPicPr>
          <p:nvPr/>
        </p:nvPicPr>
        <p:blipFill>
          <a:blip r:embed="rId5">
            <a:extLst/>
          </a:blip>
          <a:stretch>
            <a:fillRect/>
          </a:stretch>
        </p:blipFill>
        <p:spPr>
          <a:xfrm>
            <a:off x="3137742" y="12658725"/>
            <a:ext cx="2540001" cy="863600"/>
          </a:xfrm>
          <a:prstGeom prst="rect">
            <a:avLst/>
          </a:prstGeom>
          <a:ln w="12700">
            <a:miter lim="400000"/>
          </a:ln>
        </p:spPr>
      </p:pic>
      <p:pic>
        <p:nvPicPr>
          <p:cNvPr id="513" name="timer_5min.mov" descr="timer_5min.mov"/>
          <p:cNvPicPr>
            <a:picLocks/>
          </p:cNvPicPr>
          <p:nvPr>
            <a:videoFile r:link="rId2"/>
            <p:extLst>
              <p:ext uri="{DAA4B4D4-6D71-4841-9C94-3DE7FCFB9230}">
                <p14:media xmlns:p14="http://schemas.microsoft.com/office/powerpoint/2010/main" r:embed="rId1"/>
              </p:ext>
            </p:extLst>
          </p:nvPr>
        </p:nvPicPr>
        <p:blipFill>
          <a:blip r:embed="rId6">
            <a:extLst/>
          </a:blip>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5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13"/>
                </p:tgtEl>
              </p:cMediaNode>
            </p:video>
            <p:seq concurrent="1" prevAc="none" nextAc="seek">
              <p:cTn id="8" restart="whenNotActive" fill="hold" evtFilter="cancelBubble" nodeType="interactiveSeq">
                <p:stCondLst>
                  <p:cond evt="onClick" delay="0">
                    <p:tgtEl>
                      <p:spTgt spid="5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13"/>
                                        </p:tgtEl>
                                      </p:cBhvr>
                                    </p:cmd>
                                  </p:childTnLst>
                                </p:cTn>
                              </p:par>
                            </p:childTnLst>
                          </p:cTn>
                        </p:par>
                      </p:childTnLst>
                    </p:cTn>
                  </p:par>
                </p:childTnLst>
              </p:cTn>
              <p:nextCondLst>
                <p:cond evt="onClick" delay="0">
                  <p:tgtEl>
                    <p:spTgt spid="513"/>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16"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17" name="Image" descr="Image"/>
          <p:cNvPicPr>
            <a:picLocks noChangeAspect="1"/>
          </p:cNvPicPr>
          <p:nvPr/>
        </p:nvPicPr>
        <p:blipFill>
          <a:blip r:embed="rId2">
            <a:extLst/>
          </a:blip>
          <a:stretch>
            <a:fillRect/>
          </a:stretch>
        </p:blipFill>
        <p:spPr>
          <a:xfrm>
            <a:off x="254000" y="254000"/>
            <a:ext cx="3251200" cy="3251200"/>
          </a:xfrm>
          <a:prstGeom prst="rect">
            <a:avLst/>
          </a:prstGeom>
          <a:ln w="12700">
            <a:miter lim="400000"/>
          </a:ln>
        </p:spPr>
      </p:pic>
      <p:sp>
        <p:nvSpPr>
          <p:cNvPr id="51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19"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520" name="movies_02.R"/>
          <p:cNvSpPr txBox="1"/>
          <p:nvPr/>
        </p:nvSpPr>
        <p:spPr>
          <a:xfrm>
            <a:off x="9200672" y="6247414"/>
            <a:ext cx="5982656"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movies_02.R</a:t>
            </a:r>
          </a:p>
        </p:txBody>
      </p:sp>
      <p:sp>
        <p:nvSpPr>
          <p:cNvPr id="521"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Inputs"/>
          <p:cNvSpPr txBox="1">
            <a:spLocks noGrp="1"/>
          </p:cNvSpPr>
          <p:nvPr>
            <p:ph type="body" idx="21"/>
          </p:nvPr>
        </p:nvSpPr>
        <p:spPr>
          <a:prstGeom prst="rect">
            <a:avLst/>
          </a:prstGeom>
        </p:spPr>
        <p:txBody>
          <a:bodyPr/>
          <a:lstStyle/>
          <a:p>
            <a:r>
              <a:t>Inputs</a:t>
            </a:r>
          </a:p>
        </p:txBody>
      </p:sp>
      <p:pic>
        <p:nvPicPr>
          <p:cNvPr id="524" name="Image" descr="Image"/>
          <p:cNvPicPr>
            <a:picLocks noChangeAspect="1"/>
          </p:cNvPicPr>
          <p:nvPr/>
        </p:nvPicPr>
        <p:blipFill>
          <a:blip r:embed="rId2">
            <a:extLst/>
          </a:blip>
          <a:stretch>
            <a:fillRect/>
          </a:stretch>
        </p:blipFill>
        <p:spPr>
          <a:xfrm>
            <a:off x="258712" y="6299200"/>
            <a:ext cx="6184447" cy="4778032"/>
          </a:xfrm>
          <a:prstGeom prst="rect">
            <a:avLst/>
          </a:prstGeom>
          <a:ln w="12700">
            <a:miter lim="400000"/>
          </a:ln>
        </p:spPr>
      </p:pic>
      <p:grpSp>
        <p:nvGrpSpPr>
          <p:cNvPr id="528" name="Group"/>
          <p:cNvGrpSpPr/>
          <p:nvPr/>
        </p:nvGrpSpPr>
        <p:grpSpPr>
          <a:xfrm>
            <a:off x="4819558" y="2041181"/>
            <a:ext cx="18698981" cy="10347326"/>
            <a:chOff x="0" y="0"/>
            <a:chExt cx="18698978" cy="10347325"/>
          </a:xfrm>
        </p:grpSpPr>
        <p:pic>
          <p:nvPicPr>
            <p:cNvPr id="525" name="Image" descr="Image"/>
            <p:cNvPicPr>
              <a:picLocks noChangeAspect="1"/>
            </p:cNvPicPr>
            <p:nvPr/>
          </p:nvPicPr>
          <p:blipFill>
            <a:blip r:embed="rId3">
              <a:extLst/>
            </a:blip>
            <a:srcRect/>
            <a:stretch>
              <a:fillRect/>
            </a:stretch>
          </p:blipFill>
          <p:spPr>
            <a:xfrm>
              <a:off x="2724240" y="6350"/>
              <a:ext cx="7991195" cy="10334477"/>
            </a:xfrm>
            <a:prstGeom prst="rect">
              <a:avLst/>
            </a:prstGeom>
            <a:ln w="12700" cap="flat">
              <a:solidFill>
                <a:srgbClr val="D3D3D3"/>
              </a:solidFill>
              <a:prstDash val="solid"/>
              <a:miter lim="400000"/>
            </a:ln>
            <a:effectLst/>
          </p:spPr>
        </p:pic>
        <p:pic>
          <p:nvPicPr>
            <p:cNvPr id="526" name="Image" descr="Image"/>
            <p:cNvPicPr>
              <a:picLocks noChangeAspect="1"/>
            </p:cNvPicPr>
            <p:nvPr/>
          </p:nvPicPr>
          <p:blipFill>
            <a:blip r:embed="rId4">
              <a:extLst/>
            </a:blip>
            <a:stretch>
              <a:fillRect/>
            </a:stretch>
          </p:blipFill>
          <p:spPr>
            <a:xfrm>
              <a:off x="11098410" y="6350"/>
              <a:ext cx="7600569" cy="10334484"/>
            </a:xfrm>
            <a:prstGeom prst="rect">
              <a:avLst/>
            </a:prstGeom>
            <a:ln w="12700" cap="flat">
              <a:solidFill>
                <a:srgbClr val="D3D3D3"/>
              </a:solidFill>
              <a:prstDash val="solid"/>
              <a:miter lim="400000"/>
            </a:ln>
            <a:effectLst/>
          </p:spPr>
        </p:pic>
        <p:sp>
          <p:nvSpPr>
            <p:cNvPr id="527" name="Shape"/>
            <p:cNvSpPr/>
            <p:nvPr/>
          </p:nvSpPr>
          <p:spPr>
            <a:xfrm flipH="1">
              <a:off x="0" y="0"/>
              <a:ext cx="2730591" cy="103473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590" y="10807"/>
                  </a:lnTo>
                  <a:lnTo>
                    <a:pt x="21600" y="17171"/>
                  </a:lnTo>
                  <a:lnTo>
                    <a:pt x="123" y="21600"/>
                  </a:lnTo>
                  <a:lnTo>
                    <a:pt x="0" y="0"/>
                  </a:lnTo>
                  <a:close/>
                </a:path>
              </a:pathLst>
            </a:custGeom>
            <a:solidFill>
              <a:srgbClr val="000000">
                <a:alpha val="48661"/>
              </a:srgbClr>
            </a:solidFill>
            <a:ln w="12700" cap="flat">
              <a:noFill/>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529" name="https://www.rstudio.com/resources/cheatsheets/"/>
          <p:cNvSpPr txBox="1"/>
          <p:nvPr/>
        </p:nvSpPr>
        <p:spPr>
          <a:xfrm>
            <a:off x="10421430" y="12642849"/>
            <a:ext cx="13561232"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latin typeface="+mj-lt"/>
                <a:ea typeface="+mj-ea"/>
                <a:cs typeface="+mj-cs"/>
                <a:sym typeface="Helvetica"/>
                <a:hlinkClick r:id="" action="ppaction://noaction"/>
              </a:defRPr>
            </a:lvl1pPr>
          </a:lstStyle>
          <a:p>
            <a:pPr>
              <a:defRPr u="none"/>
            </a:pPr>
            <a:r>
              <a:rPr u="sng">
                <a:hlinkClick r:id="rId5"/>
              </a:rPr>
              <a:t>https://www.rstudio.com/resources/cheatsheets/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528"/>
                                        </p:tgtEl>
                                        <p:attrNameLst>
                                          <p:attrName>style.visibility</p:attrName>
                                        </p:attrNameLst>
                                      </p:cBhvr>
                                      <p:to>
                                        <p:strVal val="visible"/>
                                      </p:to>
                                    </p:set>
                                    <p:animEffect transition="in" filter="wipe(left)">
                                      <p:cBhvr>
                                        <p:cTn id="7" dur="1000"/>
                                        <p:tgtEl>
                                          <p:spTgt spid="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8" grpId="0" animBg="1" advAuto="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32" name="font-awesome_4-6-3_users_256_0_d3d3d3_none.png" descr="font-awesome_4-6-3_users_256_0_d3d3d3_none.png"/>
          <p:cNvPicPr>
            <a:picLocks noChangeAspect="1"/>
          </p:cNvPicPr>
          <p:nvPr/>
        </p:nvPicPr>
        <p:blipFill>
          <a:blip r:embed="rId4">
            <a:extLst/>
          </a:blip>
          <a:stretch>
            <a:fillRect/>
          </a:stretch>
        </p:blipFill>
        <p:spPr>
          <a:xfrm>
            <a:off x="258712" y="254000"/>
            <a:ext cx="3251201" cy="3251200"/>
          </a:xfrm>
          <a:prstGeom prst="rect">
            <a:avLst/>
          </a:prstGeom>
          <a:ln w="12700">
            <a:miter lim="400000"/>
          </a:ln>
        </p:spPr>
      </p:pic>
      <p:sp>
        <p:nvSpPr>
          <p:cNvPr id="533"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34" name="Add new input variable to control the alpha level of the points…"/>
          <p:cNvSpPr txBox="1">
            <a:spLocks noGrp="1"/>
          </p:cNvSpPr>
          <p:nvPr>
            <p:ph type="body" idx="21"/>
          </p:nvPr>
        </p:nvSpPr>
        <p:spPr>
          <a:prstGeom prst="rect">
            <a:avLst/>
          </a:prstGeom>
        </p:spPr>
        <p:txBody>
          <a:bodyPr/>
          <a:lstStyle/>
          <a:p>
            <a:pPr marL="585597" indent="-585597" defTabSz="792479">
              <a:spcBef>
                <a:spcPts val="2800"/>
              </a:spcBef>
              <a:defRPr sz="4800"/>
            </a:pPr>
            <a:r>
              <a:t>Add new input variable to control the alpha level of the points</a:t>
            </a:r>
          </a:p>
          <a:p>
            <a:pPr marL="1292733" lvl="1" indent="-585597" defTabSz="792479">
              <a:spcBef>
                <a:spcPts val="0"/>
              </a:spcBef>
              <a:defRPr sz="4800"/>
            </a:pPr>
            <a:r>
              <a:t>This should be  a </a:t>
            </a:r>
            <a:r>
              <a:rPr>
                <a:latin typeface="Monaco"/>
                <a:ea typeface="Monaco"/>
                <a:cs typeface="Monaco"/>
                <a:sym typeface="Monaco"/>
              </a:rPr>
              <a:t>sliderInput</a:t>
            </a:r>
          </a:p>
          <a:p>
            <a:pPr marL="1999869" lvl="2" indent="-585597" defTabSz="792479">
              <a:spcBef>
                <a:spcPts val="0"/>
              </a:spcBef>
              <a:defRPr sz="4800"/>
            </a:pPr>
            <a:r>
              <a:t>See </a:t>
            </a:r>
            <a:r>
              <a:rPr u="sng">
                <a:hlinkClick r:id="rId5"/>
              </a:rPr>
              <a:t>shiny.rstudio.com/reference/shiny/latest/</a:t>
            </a:r>
            <a:r>
              <a:t> for help</a:t>
            </a:r>
          </a:p>
          <a:p>
            <a:pPr marL="1292733" lvl="1" indent="-585597" defTabSz="792479">
              <a:spcBef>
                <a:spcPts val="0"/>
              </a:spcBef>
              <a:defRPr sz="4800"/>
            </a:pPr>
            <a:r>
              <a:t>Values should range from 0 to 1</a:t>
            </a:r>
          </a:p>
          <a:p>
            <a:pPr marL="1292733" lvl="1" indent="-585597" defTabSz="792479">
              <a:spcBef>
                <a:spcPts val="0"/>
              </a:spcBef>
              <a:defRPr sz="4800"/>
            </a:pPr>
            <a:r>
              <a:t>Set a default value that looks good</a:t>
            </a:r>
          </a:p>
          <a:p>
            <a:pPr marL="585597" indent="-585597" defTabSz="792479">
              <a:spcBef>
                <a:spcPts val="2800"/>
              </a:spcBef>
              <a:defRPr sz="4800"/>
            </a:pPr>
            <a:r>
              <a:t>Use this variable in the geom of the </a:t>
            </a:r>
            <a:r>
              <a:rPr>
                <a:latin typeface="Monaco"/>
                <a:ea typeface="Monaco"/>
                <a:cs typeface="Monaco"/>
                <a:sym typeface="Monaco"/>
              </a:rPr>
              <a:t>ggplot</a:t>
            </a:r>
            <a:r>
              <a:t> function as the alpha argument</a:t>
            </a:r>
          </a:p>
          <a:p>
            <a:pPr marL="585597" indent="-585597" defTabSz="792479">
              <a:spcBef>
                <a:spcPts val="2800"/>
              </a:spcBef>
              <a:defRPr sz="4800"/>
            </a:pPr>
            <a:r>
              <a:t>Run the app in a new window</a:t>
            </a:r>
          </a:p>
          <a:p>
            <a:pPr marL="585597" indent="-585597" defTabSz="792479">
              <a:spcBef>
                <a:spcPts val="2800"/>
              </a:spcBef>
              <a:defRPr sz="4800"/>
            </a:pPr>
            <a:r>
              <a:t>Compare your code / output with the person sitting next to / nearby you</a:t>
            </a:r>
          </a:p>
        </p:txBody>
      </p:sp>
      <p:sp>
        <p:nvSpPr>
          <p:cNvPr id="535"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36" name="Image" descr="Image"/>
          <p:cNvPicPr>
            <a:picLocks noChangeAspect="1"/>
          </p:cNvPicPr>
          <p:nvPr/>
        </p:nvPicPr>
        <p:blipFill>
          <a:blip r:embed="rId6">
            <a:extLst/>
          </a:blip>
          <a:stretch>
            <a:fillRect/>
          </a:stretch>
        </p:blipFill>
        <p:spPr>
          <a:xfrm>
            <a:off x="3137742" y="12658725"/>
            <a:ext cx="2540001" cy="863600"/>
          </a:xfrm>
          <a:prstGeom prst="rect">
            <a:avLst/>
          </a:prstGeom>
          <a:ln w="12700">
            <a:miter lim="400000"/>
          </a:ln>
        </p:spPr>
      </p:pic>
      <p:pic>
        <p:nvPicPr>
          <p:cNvPr id="537" name="timer_5min.mov" descr="timer_5min.mov"/>
          <p:cNvPicPr>
            <a:picLocks/>
          </p:cNvPicPr>
          <p:nvPr>
            <a:videoFile r:link="rId2"/>
            <p:extLst>
              <p:ext uri="{DAA4B4D4-6D71-4841-9C94-3DE7FCFB9230}">
                <p14:media xmlns:p14="http://schemas.microsoft.com/office/powerpoint/2010/main" r:embed="rId1"/>
              </p:ext>
            </p:extLst>
          </p:nvPr>
        </p:nvPicPr>
        <p:blipFill>
          <a:blip r:embed="rId7">
            <a:extLst/>
          </a:blip>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53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37"/>
                </p:tgtEl>
              </p:cMediaNode>
            </p:video>
            <p:seq concurrent="1" prevAc="none" nextAc="seek">
              <p:cTn id="8" restart="whenNotActive" fill="hold" evtFilter="cancelBubble" nodeType="interactiveSeq">
                <p:stCondLst>
                  <p:cond evt="onClick" delay="0">
                    <p:tgtEl>
                      <p:spTgt spid="53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37"/>
                                        </p:tgtEl>
                                      </p:cBhvr>
                                    </p:cmd>
                                  </p:childTnLst>
                                </p:cTn>
                              </p:par>
                            </p:childTnLst>
                          </p:cTn>
                        </p:par>
                      </p:childTnLst>
                    </p:cTn>
                  </p:par>
                </p:childTnLst>
              </p:cTn>
              <p:nextCondLst>
                <p:cond evt="onClick" delay="0">
                  <p:tgtEl>
                    <p:spTgt spid="537"/>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40"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41" name="Image" descr="Image"/>
          <p:cNvPicPr>
            <a:picLocks noChangeAspect="1"/>
          </p:cNvPicPr>
          <p:nvPr/>
        </p:nvPicPr>
        <p:blipFill>
          <a:blip r:embed="rId2">
            <a:extLst/>
          </a:blip>
          <a:stretch>
            <a:fillRect/>
          </a:stretch>
        </p:blipFill>
        <p:spPr>
          <a:xfrm>
            <a:off x="254000" y="254000"/>
            <a:ext cx="3251200" cy="3251200"/>
          </a:xfrm>
          <a:prstGeom prst="rect">
            <a:avLst/>
          </a:prstGeom>
          <a:ln w="12700">
            <a:miter lim="400000"/>
          </a:ln>
        </p:spPr>
      </p:pic>
      <p:sp>
        <p:nvSpPr>
          <p:cNvPr id="542"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43"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544" name="movies_03.R"/>
          <p:cNvSpPr txBox="1"/>
          <p:nvPr/>
        </p:nvSpPr>
        <p:spPr>
          <a:xfrm>
            <a:off x="9200672" y="6247414"/>
            <a:ext cx="5982656"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movies_03.R</a:t>
            </a:r>
          </a:p>
        </p:txBody>
      </p:sp>
      <p:sp>
        <p:nvSpPr>
          <p:cNvPr id="545"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Outputs"/>
          <p:cNvSpPr txBox="1">
            <a:spLocks noGrp="1"/>
          </p:cNvSpPr>
          <p:nvPr>
            <p:ph type="body" idx="21"/>
          </p:nvPr>
        </p:nvSpPr>
        <p:spPr>
          <a:prstGeom prst="rect">
            <a:avLst/>
          </a:prstGeom>
        </p:spPr>
        <p:txBody>
          <a:bodyPr/>
          <a:lstStyle/>
          <a:p>
            <a:r>
              <a:t>Outputs</a:t>
            </a:r>
          </a:p>
        </p:txBody>
      </p:sp>
      <p:pic>
        <p:nvPicPr>
          <p:cNvPr id="548" name="Image" descr="Image"/>
          <p:cNvPicPr>
            <a:picLocks noChangeAspect="1"/>
          </p:cNvPicPr>
          <p:nvPr/>
        </p:nvPicPr>
        <p:blipFill>
          <a:blip r:embed="rId2">
            <a:extLst/>
          </a:blip>
          <a:stretch>
            <a:fillRect/>
          </a:stretch>
        </p:blipFill>
        <p:spPr>
          <a:xfrm>
            <a:off x="258712" y="5458220"/>
            <a:ext cx="6184447" cy="4778033"/>
          </a:xfrm>
          <a:prstGeom prst="rect">
            <a:avLst/>
          </a:prstGeom>
          <a:ln w="12700">
            <a:miter lim="400000"/>
          </a:ln>
        </p:spPr>
      </p:pic>
      <p:sp>
        <p:nvSpPr>
          <p:cNvPr id="549" name="Shape"/>
          <p:cNvSpPr/>
          <p:nvPr/>
        </p:nvSpPr>
        <p:spPr>
          <a:xfrm flipH="1">
            <a:off x="1935071" y="2860025"/>
            <a:ext cx="5514571" cy="92189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590" y="10807"/>
                </a:lnTo>
                <a:lnTo>
                  <a:pt x="21600" y="17171"/>
                </a:lnTo>
                <a:lnTo>
                  <a:pt x="123" y="21600"/>
                </a:lnTo>
                <a:lnTo>
                  <a:pt x="0" y="0"/>
                </a:lnTo>
                <a:close/>
              </a:path>
            </a:pathLst>
          </a:custGeom>
          <a:solidFill>
            <a:srgbClr val="000000">
              <a:alpha val="48661"/>
            </a:srgbClr>
          </a:solidFill>
          <a:ln w="12700">
            <a:miter lim="400000"/>
          </a:ln>
        </p:spPr>
        <p:txBody>
          <a:bodyPr lIns="0" tIns="0" rIns="0" bIns="0"/>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pic>
        <p:nvPicPr>
          <p:cNvPr id="550" name="Image" descr="Image"/>
          <p:cNvPicPr>
            <a:picLocks noChangeAspect="1"/>
          </p:cNvPicPr>
          <p:nvPr/>
        </p:nvPicPr>
        <p:blipFill>
          <a:blip r:embed="rId3">
            <a:extLst/>
          </a:blip>
          <a:stretch>
            <a:fillRect/>
          </a:stretch>
        </p:blipFill>
        <p:spPr>
          <a:xfrm>
            <a:off x="7423150" y="2866374"/>
            <a:ext cx="15662027" cy="9206218"/>
          </a:xfrm>
          <a:prstGeom prst="rect">
            <a:avLst/>
          </a:prstGeom>
          <a:ln w="12700">
            <a:solidFill>
              <a:srgbClr val="A6AAA9"/>
            </a:solidFill>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ourse outline"/>
          <p:cNvSpPr txBox="1">
            <a:spLocks noGrp="1"/>
          </p:cNvSpPr>
          <p:nvPr>
            <p:ph type="title"/>
          </p:nvPr>
        </p:nvSpPr>
        <p:spPr>
          <a:prstGeom prst="rect">
            <a:avLst/>
          </a:prstGeom>
        </p:spPr>
        <p:txBody>
          <a:bodyPr/>
          <a:lstStyle>
            <a:lvl1pPr defTabSz="676909">
              <a:defRPr sz="12300"/>
            </a:lvl1pPr>
          </a:lstStyle>
          <a:p>
            <a:r>
              <a:rPr dirty="0"/>
              <a:t>course </a:t>
            </a:r>
            <a:r>
              <a:rPr lang="en-US" dirty="0"/>
              <a:t>Schedule</a:t>
            </a:r>
            <a:endParaRPr dirty="0"/>
          </a:p>
        </p:txBody>
      </p:sp>
      <p:sp>
        <p:nvSpPr>
          <p:cNvPr id="183" name="Weeks 1, 2, &amp; 3 - Shiny…"/>
          <p:cNvSpPr txBox="1">
            <a:spLocks noGrp="1"/>
          </p:cNvSpPr>
          <p:nvPr>
            <p:ph type="body" idx="1"/>
          </p:nvPr>
        </p:nvSpPr>
        <p:spPr>
          <a:prstGeom prst="rect">
            <a:avLst/>
          </a:prstGeom>
        </p:spPr>
        <p:txBody>
          <a:bodyPr>
            <a:normAutofit lnSpcReduction="10000"/>
          </a:bodyPr>
          <a:lstStyle/>
          <a:p>
            <a:r>
              <a:rPr lang="en-US" dirty="0"/>
              <a:t>Class 1 - 2/4 </a:t>
            </a:r>
            <a:r>
              <a:rPr dirty="0"/>
              <a:t>- </a:t>
            </a:r>
            <a:r>
              <a:rPr lang="en-US" dirty="0"/>
              <a:t>Course Overview &amp; Introduction to GitHub &amp; Shiny</a:t>
            </a:r>
          </a:p>
          <a:p>
            <a:r>
              <a:rPr lang="en-US" dirty="0"/>
              <a:t>Class 2 - 2/11 </a:t>
            </a:r>
            <a:r>
              <a:rPr dirty="0"/>
              <a:t>- </a:t>
            </a:r>
            <a:r>
              <a:rPr lang="en-US" dirty="0"/>
              <a:t>Reactive Programming &amp; User Interfaces</a:t>
            </a:r>
          </a:p>
          <a:p>
            <a:r>
              <a:rPr lang="en-US" dirty="0"/>
              <a:t>Class 3 -</a:t>
            </a:r>
            <a:r>
              <a:rPr dirty="0"/>
              <a:t> </a:t>
            </a:r>
            <a:r>
              <a:rPr lang="en-US" dirty="0"/>
              <a:t>2/18 </a:t>
            </a:r>
            <a:r>
              <a:rPr dirty="0"/>
              <a:t>- </a:t>
            </a:r>
            <a:r>
              <a:rPr lang="en-US" dirty="0"/>
              <a:t>Reactive Programming Pt. 2 &amp; Dashboards</a:t>
            </a:r>
          </a:p>
          <a:p>
            <a:r>
              <a:rPr lang="en-US" dirty="0"/>
              <a:t>Class 4</a:t>
            </a:r>
            <a:r>
              <a:rPr dirty="0"/>
              <a:t> </a:t>
            </a:r>
            <a:r>
              <a:rPr lang="en-US" dirty="0"/>
              <a:t>-</a:t>
            </a:r>
            <a:r>
              <a:rPr dirty="0"/>
              <a:t> </a:t>
            </a:r>
            <a:r>
              <a:rPr lang="en-US" dirty="0"/>
              <a:t>2/25 - Interactive Visualizations &amp; Advanced Reactivity</a:t>
            </a:r>
          </a:p>
          <a:p>
            <a:r>
              <a:rPr lang="en-US" dirty="0"/>
              <a:t>Class 5 - 3/4 - Leaflet &amp; </a:t>
            </a:r>
            <a:r>
              <a:rPr lang="en-US" dirty="0" err="1"/>
              <a:t>LeafletProxy</a:t>
            </a:r>
            <a:endParaRPr lang="en-US" dirty="0"/>
          </a:p>
          <a:p>
            <a:r>
              <a:rPr lang="en-US" dirty="0"/>
              <a:t>Class 6 - 3/11 - Bookmarking &amp; Final Project Work</a:t>
            </a:r>
          </a:p>
          <a:p>
            <a:r>
              <a:rPr lang="en-US" dirty="0"/>
              <a:t>Class 7 - 3/18 - Connecting to Databases &amp; API's</a:t>
            </a:r>
            <a:endParaRPr dirty="0"/>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53" name="font-awesome_4-6-3_users_256_0_d3d3d3_none.png" descr="font-awesome_4-6-3_users_256_0_d3d3d3_none.png"/>
          <p:cNvPicPr>
            <a:picLocks noChangeAspect="1"/>
          </p:cNvPicPr>
          <p:nvPr/>
        </p:nvPicPr>
        <p:blipFill>
          <a:blip r:embed="rId4">
            <a:extLst/>
          </a:blip>
          <a:stretch>
            <a:fillRect/>
          </a:stretch>
        </p:blipFill>
        <p:spPr>
          <a:xfrm>
            <a:off x="258712" y="254000"/>
            <a:ext cx="3251201" cy="3251200"/>
          </a:xfrm>
          <a:prstGeom prst="rect">
            <a:avLst/>
          </a:prstGeom>
          <a:ln w="12700">
            <a:miter lim="400000"/>
          </a:ln>
        </p:spPr>
      </p:pic>
      <p:sp>
        <p:nvSpPr>
          <p:cNvPr id="554"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55" name="Add a checkbox input to decide whether the data plotted should be shown in a data table…"/>
          <p:cNvSpPr txBox="1">
            <a:spLocks noGrp="1"/>
          </p:cNvSpPr>
          <p:nvPr>
            <p:ph type="body" idx="21"/>
          </p:nvPr>
        </p:nvSpPr>
        <p:spPr>
          <a:prstGeom prst="rect">
            <a:avLst/>
          </a:prstGeom>
        </p:spPr>
        <p:txBody>
          <a:bodyPr/>
          <a:lstStyle/>
          <a:p>
            <a:pPr marL="384298" indent="-384298" defTabSz="520065">
              <a:spcBef>
                <a:spcPts val="1800"/>
              </a:spcBef>
              <a:defRPr sz="3150"/>
            </a:pPr>
            <a:r>
              <a:t>Add a checkbox input to decide whether the data plotted should be shown in a data table</a:t>
            </a:r>
          </a:p>
          <a:p>
            <a:pPr marL="848356" lvl="1" indent="-384298" defTabSz="520065">
              <a:spcBef>
                <a:spcPts val="1800"/>
              </a:spcBef>
              <a:defRPr sz="3150"/>
            </a:pPr>
            <a:r>
              <a:t>This should be  a </a:t>
            </a:r>
            <a:r>
              <a:rPr>
                <a:latin typeface="Monaco"/>
                <a:ea typeface="Monaco"/>
                <a:cs typeface="Monaco"/>
                <a:sym typeface="Monaco"/>
              </a:rPr>
              <a:t>checkboxInput </a:t>
            </a:r>
            <a:r>
              <a:t>(see </a:t>
            </a:r>
            <a:r>
              <a:rPr u="sng">
                <a:hlinkClick r:id="rId5"/>
              </a:rPr>
              <a:t>shiny.rstudio.com/reference/shiny/latest/</a:t>
            </a:r>
            <a:r>
              <a:t> for help)</a:t>
            </a:r>
          </a:p>
          <a:p>
            <a:pPr marL="384298" indent="-384298" defTabSz="520065">
              <a:spcBef>
                <a:spcPts val="1800"/>
              </a:spcBef>
              <a:defRPr sz="3150"/>
            </a:pPr>
            <a:r>
              <a:t>Create a new output item using </a:t>
            </a:r>
            <a:r>
              <a:rPr>
                <a:latin typeface="Monaco"/>
                <a:ea typeface="Monaco"/>
                <a:cs typeface="Monaco"/>
                <a:sym typeface="Monaco"/>
              </a:rPr>
              <a:t>DT::renderDataTable</a:t>
            </a:r>
            <a:r>
              <a:t>, an </a:t>
            </a:r>
            <a:r>
              <a:rPr>
                <a:latin typeface="Monaco"/>
                <a:ea typeface="Monaco"/>
                <a:cs typeface="Monaco"/>
                <a:sym typeface="Monaco"/>
              </a:rPr>
              <a:t>if</a:t>
            </a:r>
            <a:r>
              <a:t> statement to check if the box is checked, and </a:t>
            </a:r>
            <a:r>
              <a:rPr>
                <a:latin typeface="Monaco"/>
                <a:ea typeface="Monaco"/>
                <a:cs typeface="Monaco"/>
                <a:sym typeface="Monaco"/>
              </a:rPr>
              <a:t>DT::datatable</a:t>
            </a:r>
          </a:p>
          <a:p>
            <a:pPr marL="848356" lvl="1" indent="-384298" defTabSz="520065">
              <a:spcBef>
                <a:spcPts val="1800"/>
              </a:spcBef>
              <a:defRPr sz="3150"/>
            </a:pPr>
            <a:r>
              <a:t>Show first seven columns of movies data, show 10 rows at a time, and hide row names, e.g.</a:t>
            </a:r>
          </a:p>
          <a:p>
            <a:pPr marL="1312413" lvl="2" indent="-384298" defTabSz="520065">
              <a:spcBef>
                <a:spcPts val="1800"/>
              </a:spcBef>
              <a:defRPr sz="3150">
                <a:latin typeface="Monaco"/>
                <a:ea typeface="Monaco"/>
                <a:cs typeface="Monaco"/>
                <a:sym typeface="Monaco"/>
              </a:defRPr>
            </a:pPr>
            <a:r>
              <a:t>data = movies[, 1:7]</a:t>
            </a:r>
          </a:p>
          <a:p>
            <a:pPr marL="1312413" lvl="2" indent="-384298" defTabSz="520065">
              <a:spcBef>
                <a:spcPts val="0"/>
              </a:spcBef>
              <a:defRPr sz="3150">
                <a:latin typeface="Monaco"/>
                <a:ea typeface="Monaco"/>
                <a:cs typeface="Monaco"/>
                <a:sym typeface="Monaco"/>
              </a:defRPr>
            </a:pPr>
            <a:r>
              <a:t>options = list(pageLength = 10)</a:t>
            </a:r>
          </a:p>
          <a:p>
            <a:pPr marL="1312413" lvl="2" indent="-384298" defTabSz="520065">
              <a:spcBef>
                <a:spcPts val="0"/>
              </a:spcBef>
              <a:defRPr sz="3150">
                <a:latin typeface="Monaco"/>
                <a:ea typeface="Monaco"/>
                <a:cs typeface="Monaco"/>
                <a:sym typeface="Monaco"/>
              </a:defRPr>
            </a:pPr>
            <a:r>
              <a:t>rownames = FALSE</a:t>
            </a:r>
          </a:p>
          <a:p>
            <a:pPr marL="384298" indent="-384298" defTabSz="520065">
              <a:spcBef>
                <a:spcPts val="1800"/>
              </a:spcBef>
              <a:defRPr sz="3150"/>
            </a:pPr>
            <a:r>
              <a:t>Add a </a:t>
            </a:r>
            <a:r>
              <a:rPr>
                <a:latin typeface="Monaco"/>
                <a:ea typeface="Monaco"/>
                <a:cs typeface="Monaco"/>
                <a:sym typeface="Monaco"/>
              </a:rPr>
              <a:t>dataTableOutput</a:t>
            </a:r>
            <a:r>
              <a:t> to the main panel</a:t>
            </a:r>
          </a:p>
          <a:p>
            <a:pPr marL="384298" indent="-384298" defTabSz="520065">
              <a:spcBef>
                <a:spcPts val="1800"/>
              </a:spcBef>
              <a:defRPr sz="3150"/>
            </a:pPr>
            <a:r>
              <a:t>Run the app in a new Window, check and uncheck the box to test functionality</a:t>
            </a:r>
          </a:p>
          <a:p>
            <a:pPr marL="384298" indent="-384298" defTabSz="520065">
              <a:spcBef>
                <a:spcPts val="1800"/>
              </a:spcBef>
              <a:defRPr sz="3150"/>
            </a:pPr>
            <a:r>
              <a:t>Compare your code / output with the person sitting next to / nearby you</a:t>
            </a:r>
          </a:p>
          <a:p>
            <a:pPr marL="384298" indent="-384298" defTabSz="520065">
              <a:spcBef>
                <a:spcPts val="1800"/>
              </a:spcBef>
              <a:defRPr sz="3150"/>
            </a:pPr>
            <a:r>
              <a:rPr b="1"/>
              <a:t>Optional: </a:t>
            </a:r>
            <a:r>
              <a:t>If you finish early, move on to the next exercise</a:t>
            </a:r>
          </a:p>
        </p:txBody>
      </p:sp>
      <p:sp>
        <p:nvSpPr>
          <p:cNvPr id="556"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57" name="Image" descr="Image"/>
          <p:cNvPicPr>
            <a:picLocks noChangeAspect="1"/>
          </p:cNvPicPr>
          <p:nvPr/>
        </p:nvPicPr>
        <p:blipFill>
          <a:blip r:embed="rId6">
            <a:extLst/>
          </a:blip>
          <a:stretch>
            <a:fillRect/>
          </a:stretch>
        </p:blipFill>
        <p:spPr>
          <a:xfrm>
            <a:off x="3137742" y="12658725"/>
            <a:ext cx="2540001" cy="863600"/>
          </a:xfrm>
          <a:prstGeom prst="rect">
            <a:avLst/>
          </a:prstGeom>
          <a:ln w="12700">
            <a:miter lim="400000"/>
          </a:ln>
        </p:spPr>
      </p:pic>
      <p:pic>
        <p:nvPicPr>
          <p:cNvPr id="558" name="timer_5min.mov" descr="timer_5min.mov"/>
          <p:cNvPicPr>
            <a:picLocks/>
          </p:cNvPicPr>
          <p:nvPr>
            <a:videoFile r:link="rId2"/>
            <p:extLst>
              <p:ext uri="{DAA4B4D4-6D71-4841-9C94-3DE7FCFB9230}">
                <p14:media xmlns:p14="http://schemas.microsoft.com/office/powerpoint/2010/main" r:embed="rId1"/>
              </p:ext>
            </p:extLst>
          </p:nvPr>
        </p:nvPicPr>
        <p:blipFill>
          <a:blip r:embed="rId7">
            <a:extLst/>
          </a:blip>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55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58"/>
                </p:tgtEl>
              </p:cMediaNode>
            </p:video>
            <p:seq concurrent="1" prevAc="none" nextAc="seek">
              <p:cTn id="8" restart="whenNotActive" fill="hold" evtFilter="cancelBubble" nodeType="interactiveSeq">
                <p:stCondLst>
                  <p:cond evt="onClick" delay="0">
                    <p:tgtEl>
                      <p:spTgt spid="55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58"/>
                                        </p:tgtEl>
                                      </p:cBhvr>
                                    </p:cmd>
                                  </p:childTnLst>
                                </p:cTn>
                              </p:par>
                            </p:childTnLst>
                          </p:cTn>
                        </p:par>
                      </p:childTnLst>
                    </p:cTn>
                  </p:par>
                </p:childTnLst>
              </p:cTn>
              <p:nextCondLst>
                <p:cond evt="onClick" delay="0">
                  <p:tgtEl>
                    <p:spTgt spid="558"/>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61"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62" name="Image" descr="Image"/>
          <p:cNvPicPr>
            <a:picLocks noChangeAspect="1"/>
          </p:cNvPicPr>
          <p:nvPr/>
        </p:nvPicPr>
        <p:blipFill>
          <a:blip r:embed="rId2">
            <a:extLst/>
          </a:blip>
          <a:stretch>
            <a:fillRect/>
          </a:stretch>
        </p:blipFill>
        <p:spPr>
          <a:xfrm>
            <a:off x="254000" y="254000"/>
            <a:ext cx="3251200" cy="3251200"/>
          </a:xfrm>
          <a:prstGeom prst="rect">
            <a:avLst/>
          </a:prstGeom>
          <a:ln w="12700">
            <a:miter lim="400000"/>
          </a:ln>
        </p:spPr>
      </p:pic>
      <p:sp>
        <p:nvSpPr>
          <p:cNvPr id="563"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64"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565" name="movies_04.R"/>
          <p:cNvSpPr txBox="1"/>
          <p:nvPr/>
        </p:nvSpPr>
        <p:spPr>
          <a:xfrm>
            <a:off x="9200672" y="6247414"/>
            <a:ext cx="5982656"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movies_04.R</a:t>
            </a:r>
          </a:p>
        </p:txBody>
      </p:sp>
      <p:sp>
        <p:nvSpPr>
          <p:cNvPr id="566"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69" name="font-awesome_4-6-3_users_256_0_d3d3d3_none.png" descr="font-awesome_4-6-3_users_256_0_d3d3d3_none.png"/>
          <p:cNvPicPr>
            <a:picLocks noChangeAspect="1"/>
          </p:cNvPicPr>
          <p:nvPr/>
        </p:nvPicPr>
        <p:blipFill>
          <a:blip r:embed="rId4">
            <a:extLst/>
          </a:blip>
          <a:stretch>
            <a:fillRect/>
          </a:stretch>
        </p:blipFill>
        <p:spPr>
          <a:xfrm>
            <a:off x="258712" y="254000"/>
            <a:ext cx="3251201" cy="3251200"/>
          </a:xfrm>
          <a:prstGeom prst="rect">
            <a:avLst/>
          </a:prstGeom>
          <a:ln w="12700">
            <a:miter lim="400000"/>
          </a:ln>
        </p:spPr>
      </p:pic>
      <p:sp>
        <p:nvSpPr>
          <p:cNvPr id="570"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71" name="Optional: If you finish the previous exercise early…"/>
          <p:cNvSpPr txBox="1">
            <a:spLocks noGrp="1"/>
          </p:cNvSpPr>
          <p:nvPr>
            <p:ph type="body" idx="21"/>
          </p:nvPr>
        </p:nvSpPr>
        <p:spPr>
          <a:prstGeom prst="rect">
            <a:avLst/>
          </a:prstGeom>
        </p:spPr>
        <p:txBody>
          <a:bodyPr/>
          <a:lstStyle/>
          <a:p>
            <a:pPr marL="0" indent="0" defTabSz="759459">
              <a:spcBef>
                <a:spcPts val="2700"/>
              </a:spcBef>
              <a:buSzTx/>
              <a:buNone/>
              <a:defRPr sz="4600"/>
            </a:pPr>
            <a:r>
              <a:rPr b="1"/>
              <a:t>Optional:</a:t>
            </a:r>
            <a:r>
              <a:t> If you finish the previous exercise early</a:t>
            </a:r>
          </a:p>
          <a:p>
            <a:pPr marL="1238869" lvl="1" indent="-561197" defTabSz="759459">
              <a:spcBef>
                <a:spcPts val="2700"/>
              </a:spcBef>
              <a:defRPr sz="4600"/>
            </a:pPr>
            <a:r>
              <a:t>Add a title to your app with </a:t>
            </a:r>
            <a:r>
              <a:rPr>
                <a:latin typeface="Monaco"/>
                <a:ea typeface="Monaco"/>
                <a:cs typeface="Monaco"/>
                <a:sym typeface="Monaco"/>
              </a:rPr>
              <a:t>titlePanel</a:t>
            </a:r>
            <a:r>
              <a:t>, which goes before the </a:t>
            </a:r>
            <a:r>
              <a:rPr>
                <a:latin typeface="Monaco"/>
                <a:ea typeface="Monaco"/>
                <a:cs typeface="Monaco"/>
                <a:sym typeface="Monaco"/>
              </a:rPr>
              <a:t>sidebarLayout</a:t>
            </a:r>
          </a:p>
          <a:p>
            <a:pPr marL="1238869" lvl="1" indent="-561197" defTabSz="759459">
              <a:spcBef>
                <a:spcPts val="2700"/>
              </a:spcBef>
              <a:defRPr sz="4600"/>
            </a:pPr>
            <a:r>
              <a:t>Prettify the variable names shown as input choices. </a:t>
            </a:r>
            <a:r>
              <a:rPr i="1"/>
              <a:t>Hint:</a:t>
            </a:r>
            <a:r>
              <a:t> </a:t>
            </a:r>
          </a:p>
          <a:p>
            <a:pPr marL="1916541" lvl="2" indent="-561197" defTabSz="759459">
              <a:spcBef>
                <a:spcPts val="2700"/>
              </a:spcBef>
              <a:defRPr sz="4416"/>
            </a:pPr>
            <a:r>
              <a:rPr>
                <a:latin typeface="Monaco"/>
                <a:ea typeface="Monaco"/>
                <a:cs typeface="Monaco"/>
                <a:sym typeface="Monaco"/>
              </a:rPr>
              <a:t>choices = c("IMDB rating" = "imdb_rating", …)</a:t>
            </a:r>
          </a:p>
          <a:p>
            <a:pPr marL="1238869" lvl="1" indent="-561197" defTabSz="759459">
              <a:spcBef>
                <a:spcPts val="2700"/>
              </a:spcBef>
              <a:defRPr sz="4600"/>
            </a:pPr>
            <a:r>
              <a:t>Prettify the axis and legend labels of your plot. </a:t>
            </a:r>
            <a:r>
              <a:rPr i="1"/>
              <a:t>Hint: </a:t>
            </a:r>
            <a:r>
              <a:t>You might use</a:t>
            </a:r>
          </a:p>
          <a:p>
            <a:pPr marL="1916541" lvl="2" indent="-561197" defTabSz="759459">
              <a:spcBef>
                <a:spcPts val="2700"/>
              </a:spcBef>
              <a:defRPr sz="4600"/>
            </a:pPr>
            <a:r>
              <a:rPr>
                <a:latin typeface="Monaco"/>
                <a:ea typeface="Monaco"/>
                <a:cs typeface="Monaco"/>
                <a:sym typeface="Monaco"/>
              </a:rPr>
              <a:t>str_replace_all</a:t>
            </a:r>
            <a:r>
              <a:t> from the stringr package</a:t>
            </a:r>
          </a:p>
          <a:p>
            <a:pPr marL="1916541" lvl="2" indent="-561197" defTabSz="759459">
              <a:spcBef>
                <a:spcPts val="2700"/>
              </a:spcBef>
              <a:defRPr sz="4600"/>
            </a:pPr>
            <a:r>
              <a:rPr>
                <a:latin typeface="Monaco"/>
                <a:ea typeface="Monaco"/>
                <a:cs typeface="Monaco"/>
                <a:sym typeface="Monaco"/>
              </a:rPr>
              <a:t>toTitleCase</a:t>
            </a:r>
            <a:r>
              <a:t> from the tools package</a:t>
            </a:r>
          </a:p>
        </p:txBody>
      </p:sp>
      <p:sp>
        <p:nvSpPr>
          <p:cNvPr id="572"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73" name="Image" descr="Image"/>
          <p:cNvPicPr>
            <a:picLocks noChangeAspect="1"/>
          </p:cNvPicPr>
          <p:nvPr/>
        </p:nvPicPr>
        <p:blipFill>
          <a:blip r:embed="rId5">
            <a:extLst/>
          </a:blip>
          <a:stretch>
            <a:fillRect/>
          </a:stretch>
        </p:blipFill>
        <p:spPr>
          <a:xfrm>
            <a:off x="3137742" y="12658725"/>
            <a:ext cx="2540001" cy="863600"/>
          </a:xfrm>
          <a:prstGeom prst="rect">
            <a:avLst/>
          </a:prstGeom>
          <a:ln w="12700">
            <a:miter lim="400000"/>
          </a:ln>
        </p:spPr>
      </p:pic>
      <p:pic>
        <p:nvPicPr>
          <p:cNvPr id="574" name="timer_5min.mov" descr="timer_5min.mov"/>
          <p:cNvPicPr>
            <a:picLocks/>
          </p:cNvPicPr>
          <p:nvPr>
            <a:videoFile r:link="rId2"/>
            <p:extLst>
              <p:ext uri="{DAA4B4D4-6D71-4841-9C94-3DE7FCFB9230}">
                <p14:media xmlns:p14="http://schemas.microsoft.com/office/powerpoint/2010/main" r:embed="rId1"/>
              </p:ext>
            </p:extLst>
          </p:nvPr>
        </p:nvPicPr>
        <p:blipFill>
          <a:blip r:embed="rId6">
            <a:extLst/>
          </a:blip>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57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74"/>
                </p:tgtEl>
              </p:cMediaNode>
            </p:video>
            <p:seq concurrent="1" prevAc="none" nextAc="seek">
              <p:cTn id="8" restart="whenNotActive" fill="hold" evtFilter="cancelBubble" nodeType="interactiveSeq">
                <p:stCondLst>
                  <p:cond evt="onClick" delay="0">
                    <p:tgtEl>
                      <p:spTgt spid="57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74"/>
                                        </p:tgtEl>
                                      </p:cBhvr>
                                    </p:cmd>
                                  </p:childTnLst>
                                </p:cTn>
                              </p:par>
                            </p:childTnLst>
                          </p:cTn>
                        </p:par>
                      </p:childTnLst>
                    </p:cTn>
                  </p:par>
                </p:childTnLst>
              </p:cTn>
              <p:nextCondLst>
                <p:cond evt="onClick" delay="0">
                  <p:tgtEl>
                    <p:spTgt spid="574"/>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77"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78" name="Image" descr="Image"/>
          <p:cNvPicPr>
            <a:picLocks noChangeAspect="1"/>
          </p:cNvPicPr>
          <p:nvPr/>
        </p:nvPicPr>
        <p:blipFill>
          <a:blip r:embed="rId2">
            <a:extLst/>
          </a:blip>
          <a:stretch>
            <a:fillRect/>
          </a:stretch>
        </p:blipFill>
        <p:spPr>
          <a:xfrm>
            <a:off x="254000" y="254000"/>
            <a:ext cx="3251200" cy="3251200"/>
          </a:xfrm>
          <a:prstGeom prst="rect">
            <a:avLst/>
          </a:prstGeom>
          <a:ln w="12700">
            <a:miter lim="400000"/>
          </a:ln>
        </p:spPr>
      </p:pic>
      <p:sp>
        <p:nvSpPr>
          <p:cNvPr id="57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80"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581" name="movies_05.R"/>
          <p:cNvSpPr txBox="1"/>
          <p:nvPr/>
        </p:nvSpPr>
        <p:spPr>
          <a:xfrm>
            <a:off x="9200672" y="6247414"/>
            <a:ext cx="5982656"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movies_05.R</a:t>
            </a:r>
          </a:p>
        </p:txBody>
      </p:sp>
      <p:sp>
        <p:nvSpPr>
          <p:cNvPr id="582"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File structure"/>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File structure</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saving your single file app"/>
          <p:cNvSpPr txBox="1">
            <a:spLocks noGrp="1"/>
          </p:cNvSpPr>
          <p:nvPr>
            <p:ph type="title"/>
          </p:nvPr>
        </p:nvSpPr>
        <p:spPr>
          <a:prstGeom prst="rect">
            <a:avLst/>
          </a:prstGeom>
        </p:spPr>
        <p:txBody>
          <a:bodyPr>
            <a:normAutofit fontScale="90000"/>
          </a:bodyPr>
          <a:lstStyle>
            <a:lvl1pPr defTabSz="643889">
              <a:defRPr sz="11699"/>
            </a:lvl1pPr>
          </a:lstStyle>
          <a:p>
            <a:r>
              <a:t>saving your single file app</a:t>
            </a:r>
          </a:p>
        </p:txBody>
      </p:sp>
      <p:sp>
        <p:nvSpPr>
          <p:cNvPr id="587" name="One directory with every file the app needs:…"/>
          <p:cNvSpPr txBox="1">
            <a:spLocks noGrp="1"/>
          </p:cNvSpPr>
          <p:nvPr>
            <p:ph type="body" idx="1"/>
          </p:nvPr>
        </p:nvSpPr>
        <p:spPr>
          <a:prstGeom prst="rect">
            <a:avLst/>
          </a:prstGeom>
        </p:spPr>
        <p:txBody>
          <a:bodyPr/>
          <a:lstStyle/>
          <a:p>
            <a:pPr marL="0" indent="0">
              <a:buSzTx/>
              <a:buNone/>
              <a:defRPr sz="6000"/>
            </a:pPr>
            <a:r>
              <a:t>One directory with every file the app needs:</a:t>
            </a:r>
          </a:p>
          <a:p>
            <a:pPr lvl="1">
              <a:spcBef>
                <a:spcPts val="0"/>
              </a:spcBef>
              <a:defRPr sz="6000"/>
            </a:pPr>
            <a:r>
              <a:rPr>
                <a:latin typeface="Monaco"/>
                <a:ea typeface="Monaco"/>
                <a:cs typeface="Monaco"/>
                <a:sym typeface="Monaco"/>
              </a:rPr>
              <a:t>app.R</a:t>
            </a:r>
            <a:r>
              <a:t> (your script which ends with a call to </a:t>
            </a:r>
            <a:r>
              <a:rPr>
                <a:latin typeface="Monaco"/>
                <a:ea typeface="Monaco"/>
                <a:cs typeface="Monaco"/>
                <a:sym typeface="Monaco"/>
              </a:rPr>
              <a:t>shinyApp()</a:t>
            </a:r>
            <a:r>
              <a:t>)</a:t>
            </a:r>
          </a:p>
          <a:p>
            <a:pPr lvl="1">
              <a:spcBef>
                <a:spcPts val="0"/>
              </a:spcBef>
              <a:defRPr sz="6000"/>
            </a:pPr>
            <a:r>
              <a:t>datasets, images, css, helper scripts, etc.</a:t>
            </a:r>
          </a:p>
        </p:txBody>
      </p:sp>
      <p:grpSp>
        <p:nvGrpSpPr>
          <p:cNvPr id="592" name="Group"/>
          <p:cNvGrpSpPr/>
          <p:nvPr/>
        </p:nvGrpSpPr>
        <p:grpSpPr>
          <a:xfrm>
            <a:off x="4833937" y="5066651"/>
            <a:ext cx="14716126" cy="8455675"/>
            <a:chOff x="0" y="0"/>
            <a:chExt cx="14716125" cy="8455673"/>
          </a:xfrm>
        </p:grpSpPr>
        <p:pic>
          <p:nvPicPr>
            <p:cNvPr id="588" name="example1-folder.png" descr="example1-folder.png"/>
            <p:cNvPicPr>
              <a:picLocks noChangeAspect="1"/>
            </p:cNvPicPr>
            <p:nvPr/>
          </p:nvPicPr>
          <p:blipFill>
            <a:blip r:embed="rId2">
              <a:extLst/>
            </a:blip>
            <a:srcRect/>
            <a:stretch>
              <a:fillRect/>
            </a:stretch>
          </p:blipFill>
          <p:spPr>
            <a:xfrm>
              <a:off x="0" y="0"/>
              <a:ext cx="14716125" cy="8455674"/>
            </a:xfrm>
            <a:prstGeom prst="rect">
              <a:avLst/>
            </a:prstGeom>
            <a:ln w="12700" cap="flat">
              <a:noFill/>
              <a:miter lim="400000"/>
            </a:ln>
            <a:effectLst/>
          </p:spPr>
        </p:pic>
        <p:sp>
          <p:nvSpPr>
            <p:cNvPr id="589" name="Rectangle"/>
            <p:cNvSpPr/>
            <p:nvPr/>
          </p:nvSpPr>
          <p:spPr>
            <a:xfrm>
              <a:off x="5794131" y="1916569"/>
              <a:ext cx="1926467" cy="659357"/>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90" name="Rectangle"/>
            <p:cNvSpPr/>
            <p:nvPr/>
          </p:nvSpPr>
          <p:spPr>
            <a:xfrm>
              <a:off x="5379126" y="2178704"/>
              <a:ext cx="1926467" cy="659356"/>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91" name="app.R"/>
            <p:cNvSpPr txBox="1"/>
            <p:nvPr/>
          </p:nvSpPr>
          <p:spPr>
            <a:xfrm>
              <a:off x="5823082" y="1796067"/>
              <a:ext cx="865105" cy="45169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584200">
                <a:defRPr sz="2000" b="1" spc="-19">
                  <a:solidFill>
                    <a:srgbClr val="424242"/>
                  </a:solidFill>
                  <a:latin typeface="Lucida Grande"/>
                  <a:ea typeface="Lucida Grande"/>
                  <a:cs typeface="Lucida Grande"/>
                  <a:sym typeface="Lucida Grande"/>
                </a:defRPr>
              </a:lvl1pPr>
            </a:lstStyle>
            <a:p>
              <a:r>
                <a:t>app.R</a:t>
              </a:r>
            </a:p>
          </p:txBody>
        </p:sp>
      </p:grpSp>
      <p:sp>
        <p:nvSpPr>
          <p:cNvPr id="593" name="You must use this…"/>
          <p:cNvSpPr/>
          <p:nvPr/>
        </p:nvSpPr>
        <p:spPr>
          <a:xfrm rot="18900000">
            <a:off x="14092342" y="8699793"/>
            <a:ext cx="14126767" cy="2869907"/>
          </a:xfrm>
          <a:prstGeom prst="rect">
            <a:avLst/>
          </a:prstGeom>
          <a:solidFill>
            <a:srgbClr val="447FB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584200">
              <a:defRPr sz="5200">
                <a:solidFill>
                  <a:srgbClr val="FFFFFF"/>
                </a:solidFill>
                <a:latin typeface="Helvetica Neue"/>
                <a:ea typeface="Helvetica Neue"/>
                <a:cs typeface="Helvetica Neue"/>
                <a:sym typeface="Helvetica Neue"/>
              </a:defRPr>
            </a:pPr>
            <a:r>
              <a:t>You must use this </a:t>
            </a:r>
          </a:p>
          <a:p>
            <a:pPr defTabSz="584200">
              <a:defRPr sz="5200">
                <a:solidFill>
                  <a:srgbClr val="FFFFFF"/>
                </a:solidFill>
                <a:latin typeface="Helvetica Neue"/>
                <a:ea typeface="Helvetica Neue"/>
                <a:cs typeface="Helvetica Neue"/>
                <a:sym typeface="Helvetica Neue"/>
              </a:defRPr>
            </a:pPr>
            <a:r>
              <a:t>exact name (</a:t>
            </a:r>
            <a:r>
              <a:rPr b="1"/>
              <a:t>app.R</a:t>
            </a:r>
            <a:r>
              <a:t>)</a:t>
            </a:r>
          </a:p>
          <a:p>
            <a:pPr defTabSz="584200">
              <a:defRPr sz="5200">
                <a:solidFill>
                  <a:srgbClr val="FFFFFF"/>
                </a:solidFill>
                <a:latin typeface="Helvetica Neue"/>
                <a:ea typeface="Helvetica Neue"/>
                <a:cs typeface="Helvetica Neue"/>
                <a:sym typeface="Helvetica Neue"/>
              </a:defRPr>
            </a:pPr>
            <a:r>
              <a:t>for </a:t>
            </a:r>
            <a:r>
              <a:rPr i="1"/>
              <a:t>deploying</a:t>
            </a:r>
            <a:r>
              <a:t> the app</a:t>
            </a:r>
          </a:p>
        </p:txBody>
      </p:sp>
      <p:sp>
        <p:nvSpPr>
          <p:cNvPr id="594" name="We will focus on the single file format throughout the workshop"/>
          <p:cNvSpPr/>
          <p:nvPr/>
        </p:nvSpPr>
        <p:spPr>
          <a:xfrm>
            <a:off x="512712" y="7220419"/>
            <a:ext cx="5584826" cy="485179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5367" y="3580"/>
                </a:lnTo>
                <a:lnTo>
                  <a:pt x="686" y="3580"/>
                </a:lnTo>
                <a:cubicBezTo>
                  <a:pt x="307" y="3580"/>
                  <a:pt x="0" y="3933"/>
                  <a:pt x="0" y="4369"/>
                </a:cubicBezTo>
                <a:lnTo>
                  <a:pt x="0" y="20808"/>
                </a:lnTo>
                <a:cubicBezTo>
                  <a:pt x="0" y="21245"/>
                  <a:pt x="307" y="21600"/>
                  <a:pt x="686" y="21600"/>
                </a:cubicBezTo>
                <a:lnTo>
                  <a:pt x="17364" y="21600"/>
                </a:lnTo>
                <a:cubicBezTo>
                  <a:pt x="17743" y="21600"/>
                  <a:pt x="18050" y="21245"/>
                  <a:pt x="18050" y="20808"/>
                </a:cubicBezTo>
                <a:lnTo>
                  <a:pt x="18050" y="6343"/>
                </a:lnTo>
                <a:lnTo>
                  <a:pt x="21600" y="0"/>
                </a:lnTo>
                <a:close/>
              </a:path>
            </a:pathLst>
          </a:custGeom>
          <a:solidFill>
            <a:srgbClr val="FF93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solidFill>
                  <a:srgbClr val="FFFFFF"/>
                </a:solidFill>
                <a:latin typeface="Gill Sans"/>
                <a:ea typeface="Gill Sans"/>
                <a:cs typeface="Gill Sans"/>
                <a:sym typeface="Gill Sans"/>
              </a:defRPr>
            </a:lvl1pPr>
          </a:lstStyle>
          <a:p>
            <a:r>
              <a:t>We will focus on the single file format throughout the workshop</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grpId="0" nodeType="clickEffect">
                                  <p:stCondLst>
                                    <p:cond delay="0"/>
                                  </p:stCondLst>
                                  <p:iterate>
                                    <p:tmAbs val="0"/>
                                  </p:iterate>
                                  <p:childTnLst>
                                    <p:set>
                                      <p:cBhvr>
                                        <p:cTn id="10" fill="hold"/>
                                        <p:tgtEl>
                                          <p:spTgt spid="594"/>
                                        </p:tgtEl>
                                        <p:attrNameLst>
                                          <p:attrName>style.visibility</p:attrName>
                                        </p:attrNameLst>
                                      </p:cBhvr>
                                      <p:to>
                                        <p:strVal val="visible"/>
                                      </p:to>
                                    </p:set>
                                    <p:animEffect transition="in" filter="wipe(right)">
                                      <p:cBhvr>
                                        <p:cTn id="11" dur="1000"/>
                                        <p:tgtEl>
                                          <p:spTgt spid="5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 grpId="0" animBg="1" advAuto="0"/>
      <p:bldP spid="594" grpId="0" animBg="1" advAuto="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6" name="example1-folder.png" descr="example1-folder.png"/>
          <p:cNvPicPr>
            <a:picLocks noChangeAspect="1"/>
          </p:cNvPicPr>
          <p:nvPr/>
        </p:nvPicPr>
        <p:blipFill>
          <a:blip r:embed="rId2">
            <a:extLst/>
          </a:blip>
          <a:stretch>
            <a:fillRect/>
          </a:stretch>
        </p:blipFill>
        <p:spPr>
          <a:xfrm>
            <a:off x="4838700" y="5067300"/>
            <a:ext cx="14719300" cy="8457499"/>
          </a:xfrm>
          <a:prstGeom prst="rect">
            <a:avLst/>
          </a:prstGeom>
          <a:ln w="12700">
            <a:miter lim="400000"/>
          </a:ln>
        </p:spPr>
      </p:pic>
      <p:sp>
        <p:nvSpPr>
          <p:cNvPr id="597" name="saving your multiple file app"/>
          <p:cNvSpPr txBox="1">
            <a:spLocks noGrp="1"/>
          </p:cNvSpPr>
          <p:nvPr>
            <p:ph type="title"/>
          </p:nvPr>
        </p:nvSpPr>
        <p:spPr>
          <a:prstGeom prst="rect">
            <a:avLst/>
          </a:prstGeom>
        </p:spPr>
        <p:txBody>
          <a:bodyPr>
            <a:normAutofit fontScale="90000"/>
          </a:bodyPr>
          <a:lstStyle>
            <a:lvl1pPr defTabSz="594360">
              <a:defRPr sz="10800"/>
            </a:lvl1pPr>
          </a:lstStyle>
          <a:p>
            <a:r>
              <a:t>saving your multiple file app</a:t>
            </a:r>
          </a:p>
        </p:txBody>
      </p:sp>
      <p:sp>
        <p:nvSpPr>
          <p:cNvPr id="598" name="One directory with every file the app needs:…"/>
          <p:cNvSpPr txBox="1">
            <a:spLocks noGrp="1"/>
          </p:cNvSpPr>
          <p:nvPr>
            <p:ph type="body" idx="1"/>
          </p:nvPr>
        </p:nvSpPr>
        <p:spPr>
          <a:prstGeom prst="rect">
            <a:avLst/>
          </a:prstGeom>
        </p:spPr>
        <p:txBody>
          <a:bodyPr/>
          <a:lstStyle/>
          <a:p>
            <a:pPr marL="0" indent="0">
              <a:buSzTx/>
              <a:buNone/>
              <a:defRPr sz="6000"/>
            </a:pPr>
            <a:r>
              <a:t>One directory with every file the app needs:</a:t>
            </a:r>
          </a:p>
          <a:p>
            <a:pPr lvl="1">
              <a:spcBef>
                <a:spcPts val="0"/>
              </a:spcBef>
              <a:defRPr sz="6000"/>
            </a:pPr>
            <a:r>
              <a:rPr>
                <a:latin typeface="Monaco"/>
                <a:ea typeface="Monaco"/>
                <a:cs typeface="Monaco"/>
                <a:sym typeface="Monaco"/>
              </a:rPr>
              <a:t>ui.R</a:t>
            </a:r>
            <a:r>
              <a:t> and </a:t>
            </a:r>
            <a:r>
              <a:rPr>
                <a:latin typeface="Monaco"/>
                <a:ea typeface="Monaco"/>
                <a:cs typeface="Monaco"/>
                <a:sym typeface="Monaco"/>
              </a:rPr>
              <a:t>server.R</a:t>
            </a:r>
          </a:p>
          <a:p>
            <a:pPr lvl="1">
              <a:spcBef>
                <a:spcPts val="0"/>
              </a:spcBef>
              <a:defRPr sz="6000"/>
            </a:pPr>
            <a:r>
              <a:t>datasets, images, css, helper scripts, etc.</a:t>
            </a:r>
          </a:p>
        </p:txBody>
      </p:sp>
      <p:sp>
        <p:nvSpPr>
          <p:cNvPr id="599" name="You must use these…"/>
          <p:cNvSpPr/>
          <p:nvPr/>
        </p:nvSpPr>
        <p:spPr>
          <a:xfrm rot="18900000">
            <a:off x="13905816" y="8777054"/>
            <a:ext cx="14126766" cy="2342332"/>
          </a:xfrm>
          <a:prstGeom prst="rect">
            <a:avLst/>
          </a:prstGeom>
          <a:solidFill>
            <a:srgbClr val="447FB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584200">
              <a:defRPr sz="5200">
                <a:solidFill>
                  <a:srgbClr val="FFFFFF"/>
                </a:solidFill>
                <a:latin typeface="Helvetica Neue"/>
                <a:ea typeface="Helvetica Neue"/>
                <a:cs typeface="Helvetica Neue"/>
                <a:sym typeface="Helvetica Neue"/>
              </a:defRPr>
            </a:pPr>
            <a:r>
              <a:t>You must use these </a:t>
            </a:r>
          </a:p>
          <a:p>
            <a:pPr defTabSz="584200">
              <a:defRPr sz="5200">
                <a:solidFill>
                  <a:srgbClr val="FFFFFF"/>
                </a:solidFill>
                <a:latin typeface="Helvetica Neue"/>
                <a:ea typeface="Helvetica Neue"/>
                <a:cs typeface="Helvetica Neue"/>
                <a:sym typeface="Helvetica Neue"/>
              </a:defRPr>
            </a:pPr>
            <a:r>
              <a:t>exact names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9" grpId="0" animBg="1" advAuto="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ring…"/>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Sharing</a:t>
            </a:r>
          </a:p>
          <a:p>
            <a:pPr marL="0" indent="0" algn="r" defTabSz="800735">
              <a:spcBef>
                <a:spcPts val="6300"/>
              </a:spcBef>
              <a:buSzTx/>
              <a:buNone/>
              <a:defRPr sz="20370">
                <a:solidFill>
                  <a:srgbClr val="DBDBDB"/>
                </a:solidFill>
              </a:defRPr>
            </a:pPr>
            <a:r>
              <a:t>your app</a:t>
            </a: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shinyapps.io"/>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shinyapps.io</a:t>
            </a:r>
          </a:p>
        </p:txBody>
      </p:sp>
      <p:pic>
        <p:nvPicPr>
          <p:cNvPr id="604" name="RStudio Logo All Gray.pdf" descr="RStudio Logo All Gray.pdf"/>
          <p:cNvPicPr>
            <a:picLocks noChangeAspect="1"/>
          </p:cNvPicPr>
          <p:nvPr/>
        </p:nvPicPr>
        <p:blipFill>
          <a:blip r:embed="rId2">
            <a:alphaModFix amt="40000"/>
            <a:extLst/>
          </a:blip>
          <a:stretch>
            <a:fillRect/>
          </a:stretch>
        </p:blipFill>
        <p:spPr>
          <a:xfrm>
            <a:off x="9934848" y="10361798"/>
            <a:ext cx="4059905" cy="1423810"/>
          </a:xfrm>
          <a:prstGeom prst="rect">
            <a:avLst/>
          </a:prstGeom>
          <a:ln w="12700">
            <a:miter lim="400000"/>
          </a:ln>
        </p:spPr>
      </p:pic>
      <p:sp>
        <p:nvSpPr>
          <p:cNvPr id="605" name="by"/>
          <p:cNvSpPr txBox="1"/>
          <p:nvPr/>
        </p:nvSpPr>
        <p:spPr>
          <a:xfrm>
            <a:off x="11499350" y="9503389"/>
            <a:ext cx="1385300" cy="15359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defTabSz="584200">
              <a:defRPr>
                <a:solidFill>
                  <a:srgbClr val="C0C0C0"/>
                </a:solidFill>
                <a:latin typeface="Helvetica Neue"/>
                <a:ea typeface="Helvetica Neue"/>
                <a:cs typeface="Helvetica Neue"/>
                <a:sym typeface="Helvetica Neue"/>
              </a:defRPr>
            </a:lvl1pPr>
          </a:lstStyle>
          <a:p>
            <a:r>
              <a:rPr dirty="0"/>
              <a:t>by</a:t>
            </a: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shinyapps.io"/>
          <p:cNvSpPr txBox="1">
            <a:spLocks noGrp="1"/>
          </p:cNvSpPr>
          <p:nvPr>
            <p:ph type="title"/>
          </p:nvPr>
        </p:nvSpPr>
        <p:spPr>
          <a:prstGeom prst="rect">
            <a:avLst/>
          </a:prstGeom>
        </p:spPr>
        <p:txBody>
          <a:bodyPr/>
          <a:lstStyle>
            <a:lvl1pPr defTabSz="676909">
              <a:defRPr sz="12300"/>
            </a:lvl1pPr>
          </a:lstStyle>
          <a:p>
            <a:r>
              <a:t>shinyapps.io</a:t>
            </a:r>
          </a:p>
        </p:txBody>
      </p:sp>
      <p:sp>
        <p:nvSpPr>
          <p:cNvPr id="608" name="A server maintained by RStudio…"/>
          <p:cNvSpPr txBox="1">
            <a:spLocks noGrp="1"/>
          </p:cNvSpPr>
          <p:nvPr>
            <p:ph type="body" idx="1"/>
          </p:nvPr>
        </p:nvSpPr>
        <p:spPr>
          <a:prstGeom prst="rect">
            <a:avLst/>
          </a:prstGeom>
        </p:spPr>
        <p:txBody>
          <a:bodyPr/>
          <a:lstStyle/>
          <a:p>
            <a:pPr marL="0" indent="0">
              <a:buSzTx/>
              <a:buNone/>
            </a:pPr>
            <a:r>
              <a:t>A server maintained by RStudio</a:t>
            </a:r>
          </a:p>
          <a:p>
            <a:pPr lvl="1">
              <a:spcBef>
                <a:spcPts val="0"/>
              </a:spcBef>
            </a:pPr>
            <a:r>
              <a:t>easy to use</a:t>
            </a:r>
          </a:p>
          <a:p>
            <a:pPr lvl="1">
              <a:spcBef>
                <a:spcPts val="0"/>
              </a:spcBef>
            </a:pPr>
            <a:r>
              <a:t>secure</a:t>
            </a:r>
          </a:p>
          <a:p>
            <a:pPr lvl="1">
              <a:spcBef>
                <a:spcPts val="0"/>
              </a:spcBef>
            </a:pPr>
            <a:r>
              <a:t>scalable</a:t>
            </a:r>
          </a:p>
        </p:txBody>
      </p:sp>
      <p:grpSp>
        <p:nvGrpSpPr>
          <p:cNvPr id="651" name="Group"/>
          <p:cNvGrpSpPr/>
          <p:nvPr/>
        </p:nvGrpSpPr>
        <p:grpSpPr>
          <a:xfrm>
            <a:off x="5423742" y="5578646"/>
            <a:ext cx="10415501" cy="6394019"/>
            <a:chOff x="0" y="0"/>
            <a:chExt cx="10415499" cy="6394017"/>
          </a:xfrm>
        </p:grpSpPr>
        <p:sp>
          <p:nvSpPr>
            <p:cNvPr id="609" name="Oval"/>
            <p:cNvSpPr/>
            <p:nvPr/>
          </p:nvSpPr>
          <p:spPr>
            <a:xfrm>
              <a:off x="1496369" y="75722"/>
              <a:ext cx="4331419" cy="4211970"/>
            </a:xfrm>
            <a:prstGeom prst="ellipse">
              <a:avLst/>
            </a:prstGeom>
            <a:gradFill flip="none" rotWithShape="1">
              <a:gsLst>
                <a:gs pos="34821">
                  <a:srgbClr val="FFFFFF"/>
                </a:gs>
                <a:gs pos="80229">
                  <a:srgbClr val="BAEAFF"/>
                </a:gs>
                <a:gs pos="100000">
                  <a:srgbClr val="76D6FF"/>
                </a:gs>
              </a:gsLst>
              <a:path path="shape">
                <a:fillToRect l="75788" t="79582" r="24211" b="20417"/>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0" name="Oval"/>
            <p:cNvSpPr/>
            <p:nvPr/>
          </p:nvSpPr>
          <p:spPr>
            <a:xfrm>
              <a:off x="137107" y="2839800"/>
              <a:ext cx="2948593" cy="3276032"/>
            </a:xfrm>
            <a:prstGeom prst="ellipse">
              <a:avLst/>
            </a:prstGeom>
            <a:gradFill flip="none" rotWithShape="1">
              <a:gsLst>
                <a:gs pos="34821">
                  <a:srgbClr val="FFFFFF"/>
                </a:gs>
                <a:gs pos="80229">
                  <a:srgbClr val="BAEAFF"/>
                </a:gs>
                <a:gs pos="100000">
                  <a:srgbClr val="76D6FF"/>
                </a:gs>
              </a:gsLst>
              <a:path path="shape">
                <a:fillToRect l="75788" t="79582" r="24211" b="20417"/>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20" name="Group"/>
            <p:cNvGrpSpPr/>
            <p:nvPr/>
          </p:nvGrpSpPr>
          <p:grpSpPr>
            <a:xfrm>
              <a:off x="-1" y="-1"/>
              <a:ext cx="8953236" cy="6394019"/>
              <a:chOff x="0" y="0"/>
              <a:chExt cx="8953234" cy="6394017"/>
            </a:xfrm>
          </p:grpSpPr>
          <p:sp>
            <p:nvSpPr>
              <p:cNvPr id="611" name="Circle"/>
              <p:cNvSpPr/>
              <p:nvPr/>
            </p:nvSpPr>
            <p:spPr>
              <a:xfrm>
                <a:off x="1674737" y="223327"/>
                <a:ext cx="3930627" cy="3930626"/>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2" name="Circle"/>
              <p:cNvSpPr/>
              <p:nvPr/>
            </p:nvSpPr>
            <p:spPr>
              <a:xfrm>
                <a:off x="3682262" y="1979298"/>
                <a:ext cx="3415304" cy="3415304"/>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3" name="Oval"/>
              <p:cNvSpPr/>
              <p:nvPr/>
            </p:nvSpPr>
            <p:spPr>
              <a:xfrm>
                <a:off x="757761" y="3405664"/>
                <a:ext cx="3659657" cy="2699134"/>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4" name="Circle"/>
              <p:cNvSpPr/>
              <p:nvPr/>
            </p:nvSpPr>
            <p:spPr>
              <a:xfrm>
                <a:off x="2438222" y="2557610"/>
                <a:ext cx="3415305" cy="3415304"/>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5" name="Circle"/>
              <p:cNvSpPr/>
              <p:nvPr/>
            </p:nvSpPr>
            <p:spPr>
              <a:xfrm>
                <a:off x="2210567" y="4435128"/>
                <a:ext cx="1485213" cy="1485212"/>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6" name="Circle"/>
              <p:cNvSpPr/>
              <p:nvPr/>
            </p:nvSpPr>
            <p:spPr>
              <a:xfrm>
                <a:off x="5181175" y="3046075"/>
                <a:ext cx="2753818" cy="2753817"/>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7" name="Oval"/>
              <p:cNvSpPr/>
              <p:nvPr/>
            </p:nvSpPr>
            <p:spPr>
              <a:xfrm>
                <a:off x="3194825" y="3417509"/>
                <a:ext cx="4390178" cy="2753817"/>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8" name="Circle"/>
              <p:cNvSpPr/>
              <p:nvPr/>
            </p:nvSpPr>
            <p:spPr>
              <a:xfrm>
                <a:off x="2897444" y="4435128"/>
                <a:ext cx="1485212" cy="1485212"/>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9" name="Shape"/>
              <p:cNvSpPr/>
              <p:nvPr/>
            </p:nvSpPr>
            <p:spPr>
              <a:xfrm>
                <a:off x="-1" y="-1"/>
                <a:ext cx="8953236" cy="6394019"/>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621" name="Group"/>
            <p:cNvSpPr/>
            <p:nvPr/>
          </p:nvSpPr>
          <p:spPr>
            <a:xfrm flipH="1">
              <a:off x="6122522" y="2403850"/>
              <a:ext cx="4292978" cy="1131886"/>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2" name="Group"/>
            <p:cNvSpPr/>
            <p:nvPr/>
          </p:nvSpPr>
          <p:spPr>
            <a:xfrm>
              <a:off x="6122522" y="3547811"/>
              <a:ext cx="4292978" cy="1131887"/>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29" name="Group"/>
            <p:cNvGrpSpPr/>
            <p:nvPr/>
          </p:nvGrpSpPr>
          <p:grpSpPr>
            <a:xfrm>
              <a:off x="946566" y="4241771"/>
              <a:ext cx="3472131" cy="1971514"/>
              <a:chOff x="0" y="0"/>
              <a:chExt cx="3472129" cy="1971513"/>
            </a:xfrm>
          </p:grpSpPr>
          <p:sp>
            <p:nvSpPr>
              <p:cNvPr id="623" name="Oval"/>
              <p:cNvSpPr/>
              <p:nvPr/>
            </p:nvSpPr>
            <p:spPr>
              <a:xfrm>
                <a:off x="1279364" y="0"/>
                <a:ext cx="2192766" cy="1945824"/>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4" name="Oval"/>
              <p:cNvSpPr/>
              <p:nvPr/>
            </p:nvSpPr>
            <p:spPr>
              <a:xfrm>
                <a:off x="873687" y="697659"/>
                <a:ext cx="1413717" cy="1254509"/>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5" name="Oval"/>
              <p:cNvSpPr/>
              <p:nvPr/>
            </p:nvSpPr>
            <p:spPr>
              <a:xfrm>
                <a:off x="0" y="1309018"/>
                <a:ext cx="1340640" cy="66249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6" name="Oval"/>
              <p:cNvSpPr/>
              <p:nvPr/>
            </p:nvSpPr>
            <p:spPr>
              <a:xfrm>
                <a:off x="1554722" y="345657"/>
                <a:ext cx="1413716" cy="125450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7" name="Oval"/>
              <p:cNvSpPr/>
              <p:nvPr/>
            </p:nvSpPr>
            <p:spPr>
              <a:xfrm>
                <a:off x="678644" y="1148400"/>
                <a:ext cx="397831" cy="353028"/>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8" name="Oval"/>
              <p:cNvSpPr/>
              <p:nvPr/>
            </p:nvSpPr>
            <p:spPr>
              <a:xfrm>
                <a:off x="856686" y="1268404"/>
                <a:ext cx="618159" cy="44715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630" name="Oval"/>
            <p:cNvSpPr/>
            <p:nvPr/>
          </p:nvSpPr>
          <p:spPr>
            <a:xfrm>
              <a:off x="2615119" y="5398511"/>
              <a:ext cx="1010249" cy="44715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40" name="Group"/>
            <p:cNvGrpSpPr/>
            <p:nvPr/>
          </p:nvGrpSpPr>
          <p:grpSpPr>
            <a:xfrm>
              <a:off x="2941836" y="1134242"/>
              <a:ext cx="4876089" cy="4346974"/>
              <a:chOff x="0" y="0"/>
              <a:chExt cx="4876088" cy="4346973"/>
            </a:xfrm>
          </p:grpSpPr>
          <p:grpSp>
            <p:nvGrpSpPr>
              <p:cNvPr id="638" name="Group"/>
              <p:cNvGrpSpPr/>
              <p:nvPr/>
            </p:nvGrpSpPr>
            <p:grpSpPr>
              <a:xfrm>
                <a:off x="-1" y="-1"/>
                <a:ext cx="4876090" cy="4346975"/>
                <a:chOff x="0" y="0"/>
                <a:chExt cx="4876088" cy="4346973"/>
              </a:xfrm>
            </p:grpSpPr>
            <p:sp>
              <p:nvSpPr>
                <p:cNvPr id="631" name="Triangle"/>
                <p:cNvSpPr/>
                <p:nvPr/>
              </p:nvSpPr>
              <p:spPr>
                <a:xfrm rot="10800000" flipH="1">
                  <a:off x="1905692" y="4010673"/>
                  <a:ext cx="2970397" cy="3363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37" name="Group"/>
                <p:cNvGrpSpPr/>
                <p:nvPr/>
              </p:nvGrpSpPr>
              <p:grpSpPr>
                <a:xfrm>
                  <a:off x="-1" y="-1"/>
                  <a:ext cx="2540926" cy="4346975"/>
                  <a:chOff x="0" y="0"/>
                  <a:chExt cx="2540924" cy="4346972"/>
                </a:xfrm>
              </p:grpSpPr>
              <p:sp>
                <p:nvSpPr>
                  <p:cNvPr id="632" name="Triangle"/>
                  <p:cNvSpPr/>
                  <p:nvPr/>
                </p:nvSpPr>
                <p:spPr>
                  <a:xfrm>
                    <a:off x="2061675" y="0"/>
                    <a:ext cx="479250" cy="93084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3" name="Rounded Rectangle"/>
                  <p:cNvSpPr/>
                  <p:nvPr/>
                </p:nvSpPr>
                <p:spPr>
                  <a:xfrm>
                    <a:off x="1627638" y="876624"/>
                    <a:ext cx="904244" cy="3334790"/>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4" name="Triangle"/>
                  <p:cNvSpPr/>
                  <p:nvPr/>
                </p:nvSpPr>
                <p:spPr>
                  <a:xfrm rot="10800000" flipH="1">
                    <a:off x="2070716" y="4193337"/>
                    <a:ext cx="461165" cy="1536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5" name="Rectangle"/>
                  <p:cNvSpPr/>
                  <p:nvPr/>
                </p:nvSpPr>
                <p:spPr>
                  <a:xfrm>
                    <a:off x="0" y="9037"/>
                    <a:ext cx="2079759" cy="4337936"/>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6" name="Rounded Rectangle"/>
                  <p:cNvSpPr/>
                  <p:nvPr/>
                </p:nvSpPr>
                <p:spPr>
                  <a:xfrm>
                    <a:off x="171806" y="939885"/>
                    <a:ext cx="1636681" cy="81337"/>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639" name="Rectangle"/>
              <p:cNvSpPr/>
              <p:nvPr/>
            </p:nvSpPr>
            <p:spPr>
              <a:xfrm>
                <a:off x="314757" y="944576"/>
                <a:ext cx="69549" cy="5219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647" name="Group"/>
            <p:cNvGrpSpPr/>
            <p:nvPr/>
          </p:nvGrpSpPr>
          <p:grpSpPr>
            <a:xfrm>
              <a:off x="3514117" y="3322069"/>
              <a:ext cx="5278339" cy="2997100"/>
              <a:chOff x="0" y="0"/>
              <a:chExt cx="5278338" cy="2997099"/>
            </a:xfrm>
          </p:grpSpPr>
          <p:sp>
            <p:nvSpPr>
              <p:cNvPr id="641" name="Oval"/>
              <p:cNvSpPr/>
              <p:nvPr/>
            </p:nvSpPr>
            <p:spPr>
              <a:xfrm>
                <a:off x="1944892" y="0"/>
                <a:ext cx="3333447" cy="2958046"/>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2" name="Oval"/>
              <p:cNvSpPr/>
              <p:nvPr/>
            </p:nvSpPr>
            <p:spPr>
              <a:xfrm>
                <a:off x="1328182" y="1060583"/>
                <a:ext cx="2149134" cy="1907107"/>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3" name="Oval"/>
              <p:cNvSpPr/>
              <p:nvPr/>
            </p:nvSpPr>
            <p:spPr>
              <a:xfrm>
                <a:off x="0" y="1989973"/>
                <a:ext cx="2038043" cy="100712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4" name="Oval"/>
              <p:cNvSpPr/>
              <p:nvPr/>
            </p:nvSpPr>
            <p:spPr>
              <a:xfrm>
                <a:off x="2363492" y="525469"/>
                <a:ext cx="2149134" cy="190710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5" name="Oval"/>
              <p:cNvSpPr/>
              <p:nvPr/>
            </p:nvSpPr>
            <p:spPr>
              <a:xfrm>
                <a:off x="1031676" y="1745800"/>
                <a:ext cx="604783" cy="536674"/>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6" name="Oval"/>
              <p:cNvSpPr/>
              <p:nvPr/>
            </p:nvSpPr>
            <p:spPr>
              <a:xfrm>
                <a:off x="1302336" y="1928231"/>
                <a:ext cx="939727" cy="67975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648" name="Group"/>
            <p:cNvSpPr/>
            <p:nvPr/>
          </p:nvSpPr>
          <p:spPr>
            <a:xfrm>
              <a:off x="6122522" y="3547811"/>
              <a:ext cx="4292978" cy="1131887"/>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9" name="Group"/>
            <p:cNvSpPr/>
            <p:nvPr/>
          </p:nvSpPr>
          <p:spPr>
            <a:xfrm flipH="1">
              <a:off x="6122522" y="2403850"/>
              <a:ext cx="4292978" cy="1131887"/>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50" name="Group"/>
            <p:cNvSpPr/>
            <p:nvPr/>
          </p:nvSpPr>
          <p:spPr>
            <a:xfrm>
              <a:off x="6122522" y="3547811"/>
              <a:ext cx="4292978" cy="1131887"/>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pic>
        <p:nvPicPr>
          <p:cNvPr id="652" name="Screen Shot 2015-05-18 at 6.40.05 PM.png" descr="Screen Shot 2015-05-18 at 6.40.05 PM.png"/>
          <p:cNvPicPr>
            <a:picLocks noChangeAspect="1"/>
          </p:cNvPicPr>
          <p:nvPr/>
        </p:nvPicPr>
        <p:blipFill>
          <a:blip r:embed="rId3">
            <a:extLst/>
          </a:blip>
          <a:stretch>
            <a:fillRect/>
          </a:stretch>
        </p:blipFill>
        <p:spPr>
          <a:xfrm>
            <a:off x="15839242" y="6497209"/>
            <a:ext cx="8039909" cy="5475456"/>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Intro to Github"/>
          <p:cNvSpPr txBox="1">
            <a:spLocks noGrp="1"/>
          </p:cNvSpPr>
          <p:nvPr>
            <p:ph type="body" idx="21"/>
          </p:nvPr>
        </p:nvSpPr>
        <p:spPr>
          <a:xfrm>
            <a:off x="3849885" y="1115674"/>
            <a:ext cx="16684229" cy="7133368"/>
          </a:xfrm>
          <a:prstGeom prst="rect">
            <a:avLst/>
          </a:prstGeom>
        </p:spPr>
        <p:txBody>
          <a:bodyPr/>
          <a:lstStyle>
            <a:lvl1pPr marL="0" indent="0" algn="r" defTabSz="800735">
              <a:spcBef>
                <a:spcPts val="6300"/>
              </a:spcBef>
              <a:buSzTx/>
              <a:buNone/>
              <a:defRPr sz="20370">
                <a:solidFill>
                  <a:srgbClr val="FFFFFF"/>
                </a:solidFill>
              </a:defRPr>
            </a:lvl1pPr>
          </a:lstStyle>
          <a:p>
            <a:r>
              <a:rPr dirty="0"/>
              <a:t>Intro to </a:t>
            </a:r>
            <a:r>
              <a:rPr dirty="0" err="1"/>
              <a:t>Github</a:t>
            </a:r>
            <a:endParaRPr dirty="0"/>
          </a:p>
        </p:txBody>
      </p:sp>
      <p:pic>
        <p:nvPicPr>
          <p:cNvPr id="186" name="85-853569_github-icon-white-png.png" descr="85-853569_github-icon-white-png.png"/>
          <p:cNvPicPr>
            <a:picLocks noChangeAspect="1"/>
          </p:cNvPicPr>
          <p:nvPr/>
        </p:nvPicPr>
        <p:blipFill>
          <a:blip r:embed="rId2">
            <a:extLst/>
          </a:blip>
          <a:stretch>
            <a:fillRect/>
          </a:stretch>
        </p:blipFill>
        <p:spPr>
          <a:xfrm>
            <a:off x="9146009" y="6858000"/>
            <a:ext cx="6091979" cy="6106285"/>
          </a:xfrm>
          <a:prstGeom prst="rect">
            <a:avLst/>
          </a:prstGeom>
          <a:ln w="12700">
            <a:miter lim="400000"/>
          </a:ln>
        </p:spPr>
      </p:pic>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hassle-free cloud hosting for shiny"/>
          <p:cNvSpPr txBox="1">
            <a:spLocks noGrp="1"/>
          </p:cNvSpPr>
          <p:nvPr>
            <p:ph type="body" idx="21"/>
          </p:nvPr>
        </p:nvSpPr>
        <p:spPr>
          <a:prstGeom prst="rect">
            <a:avLst/>
          </a:prstGeom>
        </p:spPr>
        <p:txBody>
          <a:bodyPr/>
          <a:lstStyle>
            <a:lvl1pPr defTabSz="462280">
              <a:defRPr sz="8400"/>
            </a:lvl1pPr>
          </a:lstStyle>
          <a:p>
            <a:r>
              <a:t>hassle-free cloud hosting for shiny</a:t>
            </a:r>
          </a:p>
        </p:txBody>
      </p:sp>
      <p:pic>
        <p:nvPicPr>
          <p:cNvPr id="657" name="Image" descr="Image"/>
          <p:cNvPicPr>
            <a:picLocks noChangeAspect="1"/>
          </p:cNvPicPr>
          <p:nvPr/>
        </p:nvPicPr>
        <p:blipFill>
          <a:blip r:embed="rId2">
            <a:extLst/>
          </a:blip>
          <a:srcRect b="10833"/>
          <a:stretch>
            <a:fillRect/>
          </a:stretch>
        </p:blipFill>
        <p:spPr>
          <a:xfrm>
            <a:off x="1320601" y="2746646"/>
            <a:ext cx="21742886" cy="8696970"/>
          </a:xfrm>
          <a:prstGeom prst="rect">
            <a:avLst/>
          </a:prstGeom>
          <a:ln w="12700">
            <a:miter lim="400000"/>
          </a:ln>
        </p:spPr>
      </p:pic>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 name="with built-in metrics"/>
          <p:cNvSpPr txBox="1">
            <a:spLocks noGrp="1"/>
          </p:cNvSpPr>
          <p:nvPr>
            <p:ph type="body" idx="21"/>
          </p:nvPr>
        </p:nvSpPr>
        <p:spPr>
          <a:prstGeom prst="rect">
            <a:avLst/>
          </a:prstGeom>
        </p:spPr>
        <p:txBody>
          <a:bodyPr/>
          <a:lstStyle/>
          <a:p>
            <a:r>
              <a:t>with built-in metrics</a:t>
            </a:r>
          </a:p>
        </p:txBody>
      </p:sp>
      <p:pic>
        <p:nvPicPr>
          <p:cNvPr id="660" name="Screen Shot 2015-02-10 at 3.27.51 PM.png" descr="Screen Shot 2015-02-10 at 3.27.51 PM.png"/>
          <p:cNvPicPr>
            <a:picLocks noChangeAspect="1"/>
          </p:cNvPicPr>
          <p:nvPr/>
        </p:nvPicPr>
        <p:blipFill>
          <a:blip r:embed="rId2">
            <a:extLst/>
          </a:blip>
          <a:srcRect b="5312"/>
          <a:stretch>
            <a:fillRect/>
          </a:stretch>
        </p:blipFill>
        <p:spPr>
          <a:xfrm>
            <a:off x="4333676" y="1661715"/>
            <a:ext cx="15716490" cy="10809685"/>
          </a:xfrm>
          <a:prstGeom prst="rect">
            <a:avLst/>
          </a:prstGeom>
          <a:ln w="12700">
            <a:miter lim="400000"/>
          </a:ln>
        </p:spPr>
      </p:pic>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 name="membership pricing"/>
          <p:cNvSpPr txBox="1">
            <a:spLocks noGrp="1"/>
          </p:cNvSpPr>
          <p:nvPr>
            <p:ph type="body" idx="21"/>
          </p:nvPr>
        </p:nvSpPr>
        <p:spPr>
          <a:prstGeom prst="rect">
            <a:avLst/>
          </a:prstGeom>
        </p:spPr>
        <p:txBody>
          <a:bodyPr/>
          <a:lstStyle/>
          <a:p>
            <a:r>
              <a:t>membership pricing</a:t>
            </a:r>
          </a:p>
        </p:txBody>
      </p:sp>
      <p:pic>
        <p:nvPicPr>
          <p:cNvPr id="663" name="Screen Shot 2016-09-06 at 00.05.00.png" descr="Screen Shot 2016-09-06 at 00.05.00.png"/>
          <p:cNvPicPr>
            <a:picLocks noChangeAspect="1"/>
          </p:cNvPicPr>
          <p:nvPr/>
        </p:nvPicPr>
        <p:blipFill>
          <a:blip r:embed="rId2">
            <a:extLst/>
          </a:blip>
          <a:stretch>
            <a:fillRect/>
          </a:stretch>
        </p:blipFill>
        <p:spPr>
          <a:xfrm>
            <a:off x="0" y="2535154"/>
            <a:ext cx="24384000" cy="9567033"/>
          </a:xfrm>
          <a:prstGeom prst="rect">
            <a:avLst/>
          </a:prstGeom>
          <a:ln w="12700">
            <a:miter lim="400000"/>
          </a:ln>
        </p:spPr>
      </p:pic>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Build your own server"/>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Build your own server</a:t>
            </a: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 name="Shiny Server"/>
          <p:cNvSpPr txBox="1">
            <a:spLocks noGrp="1"/>
          </p:cNvSpPr>
          <p:nvPr>
            <p:ph type="body" idx="21"/>
          </p:nvPr>
        </p:nvSpPr>
        <p:spPr>
          <a:prstGeom prst="rect">
            <a:avLst/>
          </a:prstGeom>
        </p:spPr>
        <p:txBody>
          <a:bodyPr/>
          <a:lstStyle/>
          <a:p>
            <a:r>
              <a:t>Shiny Server</a:t>
            </a:r>
          </a:p>
        </p:txBody>
      </p:sp>
      <p:sp>
        <p:nvSpPr>
          <p:cNvPr id="669" name="Oval"/>
          <p:cNvSpPr/>
          <p:nvPr/>
        </p:nvSpPr>
        <p:spPr>
          <a:xfrm>
            <a:off x="2276054" y="3428376"/>
            <a:ext cx="5839435" cy="5678398"/>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0" name="Oval"/>
          <p:cNvSpPr/>
          <p:nvPr/>
        </p:nvSpPr>
        <p:spPr>
          <a:xfrm>
            <a:off x="443555" y="7154789"/>
            <a:ext cx="3975167" cy="4416607"/>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80" name="Group"/>
          <p:cNvGrpSpPr/>
          <p:nvPr/>
        </p:nvGrpSpPr>
        <p:grpSpPr>
          <a:xfrm>
            <a:off x="258712" y="3326290"/>
            <a:ext cx="12070372" cy="8620145"/>
            <a:chOff x="0" y="0"/>
            <a:chExt cx="12070370" cy="8620143"/>
          </a:xfrm>
        </p:grpSpPr>
        <p:sp>
          <p:nvSpPr>
            <p:cNvPr id="671" name="Circle"/>
            <p:cNvSpPr/>
            <p:nvPr/>
          </p:nvSpPr>
          <p:spPr>
            <a:xfrm>
              <a:off x="2257810" y="301081"/>
              <a:ext cx="5299103" cy="5299102"/>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2" name="Circle"/>
            <p:cNvSpPr/>
            <p:nvPr/>
          </p:nvSpPr>
          <p:spPr>
            <a:xfrm>
              <a:off x="4964269" y="2668406"/>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3" name="Oval"/>
            <p:cNvSpPr/>
            <p:nvPr/>
          </p:nvSpPr>
          <p:spPr>
            <a:xfrm>
              <a:off x="1021582" y="4591372"/>
              <a:ext cx="4933793" cy="3638857"/>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4" name="Circle"/>
            <p:cNvSpPr/>
            <p:nvPr/>
          </p:nvSpPr>
          <p:spPr>
            <a:xfrm>
              <a:off x="3287108" y="3448062"/>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5" name="Circle"/>
            <p:cNvSpPr/>
            <p:nvPr/>
          </p:nvSpPr>
          <p:spPr>
            <a:xfrm>
              <a:off x="2980194" y="5979251"/>
              <a:ext cx="2002299"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6" name="Circle"/>
            <p:cNvSpPr/>
            <p:nvPr/>
          </p:nvSpPr>
          <p:spPr>
            <a:xfrm>
              <a:off x="6985041" y="4106590"/>
              <a:ext cx="3712580"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7" name="Oval"/>
            <p:cNvSpPr/>
            <p:nvPr/>
          </p:nvSpPr>
          <p:spPr>
            <a:xfrm>
              <a:off x="4307127" y="4607340"/>
              <a:ext cx="5918652"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8" name="Circle"/>
            <p:cNvSpPr/>
            <p:nvPr/>
          </p:nvSpPr>
          <p:spPr>
            <a:xfrm>
              <a:off x="3906211" y="5979251"/>
              <a:ext cx="2002300"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9" name="Shape"/>
            <p:cNvSpPr/>
            <p:nvPr/>
          </p:nvSpPr>
          <p:spPr>
            <a:xfrm>
              <a:off x="0" y="-1"/>
              <a:ext cx="12070371" cy="8620145"/>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687" name="Group"/>
          <p:cNvGrpSpPr/>
          <p:nvPr/>
        </p:nvGrpSpPr>
        <p:grpSpPr>
          <a:xfrm>
            <a:off x="1534833" y="9044866"/>
            <a:ext cx="4680978" cy="2657912"/>
            <a:chOff x="0" y="0"/>
            <a:chExt cx="4680977" cy="2657911"/>
          </a:xfrm>
        </p:grpSpPr>
        <p:sp>
          <p:nvSpPr>
            <p:cNvPr id="681" name="Oval"/>
            <p:cNvSpPr/>
            <p:nvPr/>
          </p:nvSpPr>
          <p:spPr>
            <a:xfrm>
              <a:off x="1724784" y="0"/>
              <a:ext cx="2956194" cy="2623278"/>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2" name="Oval"/>
            <p:cNvSpPr/>
            <p:nvPr/>
          </p:nvSpPr>
          <p:spPr>
            <a:xfrm>
              <a:off x="1177869" y="940555"/>
              <a:ext cx="1905912" cy="1691275"/>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3" name="Oval"/>
            <p:cNvSpPr/>
            <p:nvPr/>
          </p:nvSpPr>
          <p:spPr>
            <a:xfrm>
              <a:off x="0" y="1764763"/>
              <a:ext cx="1807394" cy="89314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4" name="Oval"/>
            <p:cNvSpPr/>
            <p:nvPr/>
          </p:nvSpPr>
          <p:spPr>
            <a:xfrm>
              <a:off x="2096010" y="466001"/>
              <a:ext cx="1905912" cy="1691275"/>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5" name="Oval"/>
            <p:cNvSpPr/>
            <p:nvPr/>
          </p:nvSpPr>
          <p:spPr>
            <a:xfrm>
              <a:off x="914919" y="1548224"/>
              <a:ext cx="536338" cy="47593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6" name="Oval"/>
            <p:cNvSpPr/>
            <p:nvPr/>
          </p:nvSpPr>
          <p:spPr>
            <a:xfrm>
              <a:off x="1154948" y="1710009"/>
              <a:ext cx="833376"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688" name="Rectangle"/>
          <p:cNvSpPr/>
          <p:nvPr/>
        </p:nvSpPr>
        <p:spPr>
          <a:xfrm>
            <a:off x="864711" y="2913465"/>
            <a:ext cx="13808754" cy="9112036"/>
          </a:xfrm>
          <a:prstGeom prst="rect">
            <a:avLst/>
          </a:prstGeom>
          <a:gradFill>
            <a:gsLst>
              <a:gs pos="2209">
                <a:srgbClr val="FFFFFF">
                  <a:alpha val="0"/>
                </a:srgbClr>
              </a:gs>
              <a:gs pos="12331">
                <a:srgbClr val="FFFFFF">
                  <a:alpha val="50000"/>
                </a:srgbClr>
              </a:gs>
              <a:gs pos="54825">
                <a:srgbClr val="FFFFFF"/>
              </a:gs>
            </a:gsLst>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9" name="Oval"/>
          <p:cNvSpPr/>
          <p:nvPr/>
        </p:nvSpPr>
        <p:spPr>
          <a:xfrm>
            <a:off x="3784305" y="10604334"/>
            <a:ext cx="1361975" cy="602830"/>
          </a:xfrm>
          <a:prstGeom prst="ellipse">
            <a:avLst/>
          </a:prstGeom>
          <a:gradFill>
            <a:gsLst>
              <a:gs pos="60317">
                <a:srgbClr val="FFFFFF"/>
              </a:gs>
              <a:gs pos="87963">
                <a:srgbClr val="BAEAFF"/>
              </a:gs>
              <a:gs pos="100000">
                <a:srgbClr val="76D6FF"/>
              </a:gs>
            </a:gsLst>
            <a:path>
              <a:fillToRect l="31005" t="-5969" r="68994" b="105969"/>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99" name="Group"/>
          <p:cNvGrpSpPr/>
          <p:nvPr/>
        </p:nvGrpSpPr>
        <p:grpSpPr>
          <a:xfrm>
            <a:off x="4224771" y="4855428"/>
            <a:ext cx="6573736" cy="5860405"/>
            <a:chOff x="0" y="0"/>
            <a:chExt cx="6573735" cy="5860404"/>
          </a:xfrm>
        </p:grpSpPr>
        <p:grpSp>
          <p:nvGrpSpPr>
            <p:cNvPr id="697" name="Group"/>
            <p:cNvGrpSpPr/>
            <p:nvPr/>
          </p:nvGrpSpPr>
          <p:grpSpPr>
            <a:xfrm>
              <a:off x="0" y="0"/>
              <a:ext cx="6573736" cy="5860405"/>
              <a:chOff x="0" y="0"/>
              <a:chExt cx="6573735" cy="5860404"/>
            </a:xfrm>
          </p:grpSpPr>
          <p:sp>
            <p:nvSpPr>
              <p:cNvPr id="690"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96" name="Group"/>
              <p:cNvGrpSpPr/>
              <p:nvPr/>
            </p:nvGrpSpPr>
            <p:grpSpPr>
              <a:xfrm>
                <a:off x="0" y="0"/>
                <a:ext cx="3425567" cy="5860405"/>
                <a:chOff x="0" y="0"/>
                <a:chExt cx="3425566" cy="5860404"/>
              </a:xfrm>
            </p:grpSpPr>
            <p:sp>
              <p:nvSpPr>
                <p:cNvPr id="691"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2"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3"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4"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5"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698"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706" name="Group"/>
          <p:cNvGrpSpPr/>
          <p:nvPr/>
        </p:nvGrpSpPr>
        <p:grpSpPr>
          <a:xfrm>
            <a:off x="4996296" y="7804964"/>
            <a:ext cx="7116033" cy="4040562"/>
            <a:chOff x="0" y="0"/>
            <a:chExt cx="7116031" cy="4040562"/>
          </a:xfrm>
        </p:grpSpPr>
        <p:sp>
          <p:nvSpPr>
            <p:cNvPr id="700" name="Oval"/>
            <p:cNvSpPr/>
            <p:nvPr/>
          </p:nvSpPr>
          <p:spPr>
            <a:xfrm>
              <a:off x="2622020" y="0"/>
              <a:ext cx="4494012" cy="3987912"/>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1" name="Oval"/>
            <p:cNvSpPr/>
            <p:nvPr/>
          </p:nvSpPr>
          <p:spPr>
            <a:xfrm>
              <a:off x="1790599" y="1429834"/>
              <a:ext cx="2897371" cy="2571080"/>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2" name="Oval"/>
            <p:cNvSpPr/>
            <p:nvPr/>
          </p:nvSpPr>
          <p:spPr>
            <a:xfrm>
              <a:off x="0" y="2682797"/>
              <a:ext cx="2747604" cy="135776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3" name="Oval"/>
            <p:cNvSpPr/>
            <p:nvPr/>
          </p:nvSpPr>
          <p:spPr>
            <a:xfrm>
              <a:off x="3186359" y="708416"/>
              <a:ext cx="2897372" cy="2571080"/>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4" name="Oval"/>
            <p:cNvSpPr/>
            <p:nvPr/>
          </p:nvSpPr>
          <p:spPr>
            <a:xfrm>
              <a:off x="1390863" y="2353613"/>
              <a:ext cx="815341" cy="72352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5" name="Oval"/>
            <p:cNvSpPr/>
            <p:nvPr/>
          </p:nvSpPr>
          <p:spPr>
            <a:xfrm>
              <a:off x="1755755" y="2599559"/>
              <a:ext cx="1266899" cy="916422"/>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707" name="rstudio.com/products/shiny/shiny-server/"/>
          <p:cNvSpPr txBox="1"/>
          <p:nvPr/>
        </p:nvSpPr>
        <p:spPr>
          <a:xfrm>
            <a:off x="9307704" y="2563081"/>
            <a:ext cx="14202433"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u="sng">
                <a:hlinkClick r:id="" action="ppaction://noaction"/>
              </a:defRPr>
            </a:lvl1pPr>
          </a:lstStyle>
          <a:p>
            <a:pPr>
              <a:defRPr u="none"/>
            </a:pPr>
            <a:r>
              <a:rPr u="sng">
                <a:hlinkClick r:id="rId2"/>
              </a:rPr>
              <a:t>rstudio.com/products/shiny/shiny-server/</a:t>
            </a:r>
          </a:p>
        </p:txBody>
      </p:sp>
      <p:sp>
        <p:nvSpPr>
          <p:cNvPr id="708" name="Deploy Shiny apps to the internet…"/>
          <p:cNvSpPr txBox="1"/>
          <p:nvPr/>
        </p:nvSpPr>
        <p:spPr>
          <a:xfrm>
            <a:off x="9908497" y="4199206"/>
            <a:ext cx="13808753" cy="81369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Deploy Shiny apps to the internet </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Run on-premises</a:t>
            </a:r>
            <a:r>
              <a:rPr>
                <a:solidFill>
                  <a:srgbClr val="53585F"/>
                </a:solidFill>
              </a:rPr>
              <a:t>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move computation closer to the data</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Host multiple apps on one server</a:t>
            </a:r>
            <a:r>
              <a:rPr b="1">
                <a:solidFill>
                  <a:srgbClr val="53585F"/>
                </a:solidFill>
              </a:rPr>
              <a:t> </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Deploy inside the firewall</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xcopy deployment</a:t>
            </a:r>
          </a:p>
        </p:txBody>
      </p:sp>
      <p:sp>
        <p:nvSpPr>
          <p:cNvPr id="709" name="Free &amp; open source"/>
          <p:cNvSpPr/>
          <p:nvPr/>
        </p:nvSpPr>
        <p:spPr>
          <a:xfrm>
            <a:off x="19924431" y="9391736"/>
            <a:ext cx="4472271" cy="43593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702" y="2674"/>
                </a:lnTo>
                <a:lnTo>
                  <a:pt x="15606" y="1070"/>
                </a:lnTo>
                <a:lnTo>
                  <a:pt x="16131" y="4283"/>
                </a:lnTo>
                <a:lnTo>
                  <a:pt x="19461" y="4066"/>
                </a:lnTo>
                <a:lnTo>
                  <a:pt x="18503" y="7183"/>
                </a:lnTo>
                <a:lnTo>
                  <a:pt x="21600" y="8397"/>
                </a:lnTo>
                <a:lnTo>
                  <a:pt x="19350" y="10800"/>
                </a:lnTo>
                <a:lnTo>
                  <a:pt x="21600" y="13203"/>
                </a:lnTo>
                <a:lnTo>
                  <a:pt x="18503" y="14417"/>
                </a:lnTo>
                <a:lnTo>
                  <a:pt x="19461" y="17534"/>
                </a:lnTo>
                <a:lnTo>
                  <a:pt x="16131" y="17317"/>
                </a:lnTo>
                <a:lnTo>
                  <a:pt x="15606" y="20530"/>
                </a:lnTo>
                <a:lnTo>
                  <a:pt x="12702" y="18926"/>
                </a:lnTo>
                <a:lnTo>
                  <a:pt x="10800" y="21600"/>
                </a:lnTo>
                <a:lnTo>
                  <a:pt x="8898" y="18926"/>
                </a:lnTo>
                <a:lnTo>
                  <a:pt x="5994" y="20530"/>
                </a:lnTo>
                <a:lnTo>
                  <a:pt x="5469" y="17317"/>
                </a:lnTo>
                <a:lnTo>
                  <a:pt x="2139" y="17534"/>
                </a:lnTo>
                <a:lnTo>
                  <a:pt x="3097" y="14417"/>
                </a:lnTo>
                <a:lnTo>
                  <a:pt x="0" y="13203"/>
                </a:lnTo>
                <a:lnTo>
                  <a:pt x="2250" y="10800"/>
                </a:lnTo>
                <a:lnTo>
                  <a:pt x="0" y="8397"/>
                </a:lnTo>
                <a:lnTo>
                  <a:pt x="3097" y="7183"/>
                </a:lnTo>
                <a:lnTo>
                  <a:pt x="2139" y="4066"/>
                </a:lnTo>
                <a:lnTo>
                  <a:pt x="5469" y="4283"/>
                </a:lnTo>
                <a:lnTo>
                  <a:pt x="5994" y="1070"/>
                </a:lnTo>
                <a:lnTo>
                  <a:pt x="8898" y="2674"/>
                </a:lnTo>
                <a:close/>
              </a:path>
            </a:pathLst>
          </a:custGeom>
          <a:solidFill>
            <a:srgbClr val="447FB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584200">
              <a:lnSpc>
                <a:spcPct val="90000"/>
              </a:lnSpc>
              <a:spcBef>
                <a:spcPts val="2400"/>
              </a:spcBef>
              <a:defRPr>
                <a:solidFill>
                  <a:srgbClr val="FFFFFF"/>
                </a:solidFill>
                <a:latin typeface="Helvetica Neue"/>
                <a:ea typeface="Helvetica Neue"/>
                <a:cs typeface="Helvetica Neue"/>
                <a:sym typeface="Helvetica Neue"/>
              </a:defRPr>
            </a:pPr>
            <a:r>
              <a:t>Free &amp;</a:t>
            </a:r>
            <a:br/>
            <a:r>
              <a:t>open source</a:t>
            </a: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 name="Shiny Server pro"/>
          <p:cNvSpPr txBox="1">
            <a:spLocks noGrp="1"/>
          </p:cNvSpPr>
          <p:nvPr>
            <p:ph type="body" idx="21"/>
          </p:nvPr>
        </p:nvSpPr>
        <p:spPr>
          <a:prstGeom prst="rect">
            <a:avLst/>
          </a:prstGeom>
        </p:spPr>
        <p:txBody>
          <a:bodyPr/>
          <a:lstStyle/>
          <a:p>
            <a:r>
              <a:t>Shiny Server pro</a:t>
            </a:r>
          </a:p>
        </p:txBody>
      </p:sp>
      <p:sp>
        <p:nvSpPr>
          <p:cNvPr id="712" name="Oval"/>
          <p:cNvSpPr/>
          <p:nvPr/>
        </p:nvSpPr>
        <p:spPr>
          <a:xfrm>
            <a:off x="2276054" y="3428376"/>
            <a:ext cx="5839435" cy="5678398"/>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3" name="Oval"/>
          <p:cNvSpPr/>
          <p:nvPr/>
        </p:nvSpPr>
        <p:spPr>
          <a:xfrm>
            <a:off x="443555" y="7154789"/>
            <a:ext cx="3975167" cy="4416607"/>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723" name="Group"/>
          <p:cNvGrpSpPr/>
          <p:nvPr/>
        </p:nvGrpSpPr>
        <p:grpSpPr>
          <a:xfrm>
            <a:off x="258712" y="3326290"/>
            <a:ext cx="12070372" cy="8620145"/>
            <a:chOff x="0" y="0"/>
            <a:chExt cx="12070370" cy="8620143"/>
          </a:xfrm>
        </p:grpSpPr>
        <p:sp>
          <p:nvSpPr>
            <p:cNvPr id="714" name="Circle"/>
            <p:cNvSpPr/>
            <p:nvPr/>
          </p:nvSpPr>
          <p:spPr>
            <a:xfrm>
              <a:off x="2257810" y="301081"/>
              <a:ext cx="5299103" cy="5299102"/>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5" name="Circle"/>
            <p:cNvSpPr/>
            <p:nvPr/>
          </p:nvSpPr>
          <p:spPr>
            <a:xfrm>
              <a:off x="4964269" y="2668406"/>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6" name="Oval"/>
            <p:cNvSpPr/>
            <p:nvPr/>
          </p:nvSpPr>
          <p:spPr>
            <a:xfrm>
              <a:off x="1021582" y="4591372"/>
              <a:ext cx="4933793" cy="3638857"/>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7" name="Circle"/>
            <p:cNvSpPr/>
            <p:nvPr/>
          </p:nvSpPr>
          <p:spPr>
            <a:xfrm>
              <a:off x="3287108" y="3448062"/>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8" name="Circle"/>
            <p:cNvSpPr/>
            <p:nvPr/>
          </p:nvSpPr>
          <p:spPr>
            <a:xfrm>
              <a:off x="2980194" y="5979251"/>
              <a:ext cx="2002299"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9" name="Circle"/>
            <p:cNvSpPr/>
            <p:nvPr/>
          </p:nvSpPr>
          <p:spPr>
            <a:xfrm>
              <a:off x="6985041" y="4106590"/>
              <a:ext cx="3712580"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0" name="Oval"/>
            <p:cNvSpPr/>
            <p:nvPr/>
          </p:nvSpPr>
          <p:spPr>
            <a:xfrm>
              <a:off x="4307127" y="4607340"/>
              <a:ext cx="5918652"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1" name="Circle"/>
            <p:cNvSpPr/>
            <p:nvPr/>
          </p:nvSpPr>
          <p:spPr>
            <a:xfrm>
              <a:off x="3906211" y="5979251"/>
              <a:ext cx="2002300"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2" name="Shape"/>
            <p:cNvSpPr/>
            <p:nvPr/>
          </p:nvSpPr>
          <p:spPr>
            <a:xfrm>
              <a:off x="0" y="-1"/>
              <a:ext cx="12070371" cy="8620145"/>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730" name="Group"/>
          <p:cNvGrpSpPr/>
          <p:nvPr/>
        </p:nvGrpSpPr>
        <p:grpSpPr>
          <a:xfrm>
            <a:off x="1534833" y="9044866"/>
            <a:ext cx="4680978" cy="2657912"/>
            <a:chOff x="0" y="0"/>
            <a:chExt cx="4680977" cy="2657911"/>
          </a:xfrm>
        </p:grpSpPr>
        <p:sp>
          <p:nvSpPr>
            <p:cNvPr id="724" name="Oval"/>
            <p:cNvSpPr/>
            <p:nvPr/>
          </p:nvSpPr>
          <p:spPr>
            <a:xfrm>
              <a:off x="1724784" y="0"/>
              <a:ext cx="2956194" cy="2623278"/>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5" name="Oval"/>
            <p:cNvSpPr/>
            <p:nvPr/>
          </p:nvSpPr>
          <p:spPr>
            <a:xfrm>
              <a:off x="1177869" y="940555"/>
              <a:ext cx="1905912" cy="1691275"/>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6" name="Oval"/>
            <p:cNvSpPr/>
            <p:nvPr/>
          </p:nvSpPr>
          <p:spPr>
            <a:xfrm>
              <a:off x="0" y="1764763"/>
              <a:ext cx="1807394" cy="89314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7" name="Oval"/>
            <p:cNvSpPr/>
            <p:nvPr/>
          </p:nvSpPr>
          <p:spPr>
            <a:xfrm>
              <a:off x="2096010" y="466001"/>
              <a:ext cx="1905912" cy="1691275"/>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8" name="Oval"/>
            <p:cNvSpPr/>
            <p:nvPr/>
          </p:nvSpPr>
          <p:spPr>
            <a:xfrm>
              <a:off x="914919" y="1548224"/>
              <a:ext cx="536338" cy="47593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9" name="Oval"/>
            <p:cNvSpPr/>
            <p:nvPr/>
          </p:nvSpPr>
          <p:spPr>
            <a:xfrm>
              <a:off x="1154948" y="1710009"/>
              <a:ext cx="833376"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731" name="Rectangle"/>
          <p:cNvSpPr/>
          <p:nvPr/>
        </p:nvSpPr>
        <p:spPr>
          <a:xfrm>
            <a:off x="864711" y="2913465"/>
            <a:ext cx="13808754" cy="9112036"/>
          </a:xfrm>
          <a:prstGeom prst="rect">
            <a:avLst/>
          </a:prstGeom>
          <a:gradFill>
            <a:gsLst>
              <a:gs pos="2209">
                <a:srgbClr val="FFFFFF">
                  <a:alpha val="0"/>
                </a:srgbClr>
              </a:gs>
              <a:gs pos="12331">
                <a:srgbClr val="FFFFFF">
                  <a:alpha val="50000"/>
                </a:srgbClr>
              </a:gs>
              <a:gs pos="54825">
                <a:srgbClr val="FFFFFF"/>
              </a:gs>
            </a:gsLst>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2" name="Oval"/>
          <p:cNvSpPr/>
          <p:nvPr/>
        </p:nvSpPr>
        <p:spPr>
          <a:xfrm>
            <a:off x="3784305" y="10604334"/>
            <a:ext cx="1361975" cy="602830"/>
          </a:xfrm>
          <a:prstGeom prst="ellipse">
            <a:avLst/>
          </a:prstGeom>
          <a:gradFill>
            <a:gsLst>
              <a:gs pos="60317">
                <a:srgbClr val="FFFFFF"/>
              </a:gs>
              <a:gs pos="87963">
                <a:srgbClr val="BAEAFF"/>
              </a:gs>
              <a:gs pos="100000">
                <a:srgbClr val="76D6FF"/>
              </a:gs>
            </a:gsLst>
            <a:path>
              <a:fillToRect l="31005" t="-5969" r="68994" b="105969"/>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742" name="Group"/>
          <p:cNvGrpSpPr/>
          <p:nvPr/>
        </p:nvGrpSpPr>
        <p:grpSpPr>
          <a:xfrm>
            <a:off x="4224771" y="4855428"/>
            <a:ext cx="6573736" cy="5860405"/>
            <a:chOff x="0" y="0"/>
            <a:chExt cx="6573735" cy="5860404"/>
          </a:xfrm>
        </p:grpSpPr>
        <p:grpSp>
          <p:nvGrpSpPr>
            <p:cNvPr id="740" name="Group"/>
            <p:cNvGrpSpPr/>
            <p:nvPr/>
          </p:nvGrpSpPr>
          <p:grpSpPr>
            <a:xfrm>
              <a:off x="0" y="0"/>
              <a:ext cx="6573736" cy="5860405"/>
              <a:chOff x="0" y="0"/>
              <a:chExt cx="6573735" cy="5860404"/>
            </a:xfrm>
          </p:grpSpPr>
          <p:sp>
            <p:nvSpPr>
              <p:cNvPr id="733"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739" name="Group"/>
              <p:cNvGrpSpPr/>
              <p:nvPr/>
            </p:nvGrpSpPr>
            <p:grpSpPr>
              <a:xfrm>
                <a:off x="0" y="0"/>
                <a:ext cx="3425567" cy="5860405"/>
                <a:chOff x="0" y="0"/>
                <a:chExt cx="3425566" cy="5860404"/>
              </a:xfrm>
            </p:grpSpPr>
            <p:sp>
              <p:nvSpPr>
                <p:cNvPr id="734"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5"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6"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7"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8"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741"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749" name="Group"/>
          <p:cNvGrpSpPr/>
          <p:nvPr/>
        </p:nvGrpSpPr>
        <p:grpSpPr>
          <a:xfrm>
            <a:off x="4996296" y="7804964"/>
            <a:ext cx="7116033" cy="4040562"/>
            <a:chOff x="0" y="0"/>
            <a:chExt cx="7116031" cy="4040562"/>
          </a:xfrm>
        </p:grpSpPr>
        <p:sp>
          <p:nvSpPr>
            <p:cNvPr id="743" name="Oval"/>
            <p:cNvSpPr/>
            <p:nvPr/>
          </p:nvSpPr>
          <p:spPr>
            <a:xfrm>
              <a:off x="2622020" y="0"/>
              <a:ext cx="4494012" cy="3987912"/>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4" name="Oval"/>
            <p:cNvSpPr/>
            <p:nvPr/>
          </p:nvSpPr>
          <p:spPr>
            <a:xfrm>
              <a:off x="1790599" y="1429834"/>
              <a:ext cx="2897371" cy="2571080"/>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5" name="Oval"/>
            <p:cNvSpPr/>
            <p:nvPr/>
          </p:nvSpPr>
          <p:spPr>
            <a:xfrm>
              <a:off x="0" y="2682797"/>
              <a:ext cx="2747604" cy="135776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6" name="Oval"/>
            <p:cNvSpPr/>
            <p:nvPr/>
          </p:nvSpPr>
          <p:spPr>
            <a:xfrm>
              <a:off x="3186359" y="708416"/>
              <a:ext cx="2897372" cy="2571080"/>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7" name="Oval"/>
            <p:cNvSpPr/>
            <p:nvPr/>
          </p:nvSpPr>
          <p:spPr>
            <a:xfrm>
              <a:off x="1390863" y="2353613"/>
              <a:ext cx="815341" cy="72352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8" name="Oval"/>
            <p:cNvSpPr/>
            <p:nvPr/>
          </p:nvSpPr>
          <p:spPr>
            <a:xfrm>
              <a:off x="1755755" y="2599559"/>
              <a:ext cx="1266899" cy="916422"/>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750" name="Secure access…"/>
          <p:cNvSpPr txBox="1"/>
          <p:nvPr/>
        </p:nvSpPr>
        <p:spPr>
          <a:xfrm>
            <a:off x="9908497" y="4039722"/>
            <a:ext cx="13808753" cy="81369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Secure access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LDAP, GoogleAuth, SSL, and more</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Performance</a:t>
            </a:r>
            <a:r>
              <a:rPr>
                <a:solidFill>
                  <a:srgbClr val="53585F"/>
                </a:solidFill>
              </a:rPr>
              <a:t>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fine tune at app and server level</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Management</a:t>
            </a:r>
            <a:r>
              <a:rPr b="1">
                <a:solidFill>
                  <a:srgbClr val="53585F"/>
                </a:solidFill>
              </a:rPr>
              <a:t>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monitor and control resource use</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Support</a:t>
            </a:r>
            <a:r>
              <a:rPr b="1">
                <a:solidFill>
                  <a:srgbClr val="53585F"/>
                </a:solidFill>
              </a:rPr>
              <a:t> </a:t>
            </a:r>
          </a:p>
          <a:p>
            <a:pPr lvl="1" indent="317500" algn="l" defTabSz="584200">
              <a:buClr>
                <a:srgbClr val="447FB5"/>
              </a:buClr>
              <a:defRPr sz="5600" b="1">
                <a:solidFill>
                  <a:srgbClr val="000000"/>
                </a:solidFill>
                <a:latin typeface="Helvetica Neue"/>
                <a:ea typeface="Helvetica Neue"/>
                <a:cs typeface="Helvetica Neue"/>
                <a:sym typeface="Helvetica Neue"/>
              </a:defRPr>
            </a:pPr>
            <a:r>
              <a:rPr b="0">
                <a:solidFill>
                  <a:srgbClr val="53585F"/>
                </a:solidFill>
              </a:rPr>
              <a:t>direct priority support</a:t>
            </a:r>
          </a:p>
        </p:txBody>
      </p:sp>
      <p:sp>
        <p:nvSpPr>
          <p:cNvPr id="751" name="45 day evaluation free trial"/>
          <p:cNvSpPr/>
          <p:nvPr/>
        </p:nvSpPr>
        <p:spPr>
          <a:xfrm>
            <a:off x="19924431" y="9391736"/>
            <a:ext cx="4472271" cy="43593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702" y="2674"/>
                </a:lnTo>
                <a:lnTo>
                  <a:pt x="15606" y="1070"/>
                </a:lnTo>
                <a:lnTo>
                  <a:pt x="16131" y="4283"/>
                </a:lnTo>
                <a:lnTo>
                  <a:pt x="19461" y="4066"/>
                </a:lnTo>
                <a:lnTo>
                  <a:pt x="18503" y="7183"/>
                </a:lnTo>
                <a:lnTo>
                  <a:pt x="21600" y="8397"/>
                </a:lnTo>
                <a:lnTo>
                  <a:pt x="19350" y="10800"/>
                </a:lnTo>
                <a:lnTo>
                  <a:pt x="21600" y="13203"/>
                </a:lnTo>
                <a:lnTo>
                  <a:pt x="18503" y="14417"/>
                </a:lnTo>
                <a:lnTo>
                  <a:pt x="19461" y="17534"/>
                </a:lnTo>
                <a:lnTo>
                  <a:pt x="16131" y="17317"/>
                </a:lnTo>
                <a:lnTo>
                  <a:pt x="15606" y="20530"/>
                </a:lnTo>
                <a:lnTo>
                  <a:pt x="12702" y="18926"/>
                </a:lnTo>
                <a:lnTo>
                  <a:pt x="10800" y="21600"/>
                </a:lnTo>
                <a:lnTo>
                  <a:pt x="8898" y="18926"/>
                </a:lnTo>
                <a:lnTo>
                  <a:pt x="5994" y="20530"/>
                </a:lnTo>
                <a:lnTo>
                  <a:pt x="5469" y="17317"/>
                </a:lnTo>
                <a:lnTo>
                  <a:pt x="2139" y="17534"/>
                </a:lnTo>
                <a:lnTo>
                  <a:pt x="3097" y="14417"/>
                </a:lnTo>
                <a:lnTo>
                  <a:pt x="0" y="13203"/>
                </a:lnTo>
                <a:lnTo>
                  <a:pt x="2250" y="10800"/>
                </a:lnTo>
                <a:lnTo>
                  <a:pt x="0" y="8397"/>
                </a:lnTo>
                <a:lnTo>
                  <a:pt x="3097" y="7183"/>
                </a:lnTo>
                <a:lnTo>
                  <a:pt x="2139" y="4066"/>
                </a:lnTo>
                <a:lnTo>
                  <a:pt x="5469" y="4283"/>
                </a:lnTo>
                <a:lnTo>
                  <a:pt x="5994" y="1070"/>
                </a:lnTo>
                <a:lnTo>
                  <a:pt x="8898" y="2674"/>
                </a:lnTo>
                <a:close/>
              </a:path>
            </a:pathLst>
          </a:custGeom>
          <a:solidFill>
            <a:srgbClr val="447FB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584200">
              <a:lnSpc>
                <a:spcPct val="90000"/>
              </a:lnSpc>
              <a:spcBef>
                <a:spcPts val="2400"/>
              </a:spcBef>
              <a:defRPr>
                <a:solidFill>
                  <a:srgbClr val="FFFFFF"/>
                </a:solidFill>
                <a:latin typeface="Helvetica Neue"/>
                <a:ea typeface="Helvetica Neue"/>
                <a:cs typeface="Helvetica Neue"/>
                <a:sym typeface="Helvetica Neue"/>
              </a:defRPr>
            </a:lvl1pPr>
          </a:lstStyle>
          <a:p>
            <a:r>
              <a:t>45 day evaluation free trial</a:t>
            </a:r>
          </a:p>
        </p:txBody>
      </p:sp>
      <p:sp>
        <p:nvSpPr>
          <p:cNvPr id="752" name="rstudio.com/products/shiny/shiny-server/"/>
          <p:cNvSpPr txBox="1"/>
          <p:nvPr/>
        </p:nvSpPr>
        <p:spPr>
          <a:xfrm>
            <a:off x="9307704" y="2563081"/>
            <a:ext cx="14202433"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u="sng">
                <a:hlinkClick r:id="" action="ppaction://noaction"/>
              </a:defRPr>
            </a:lvl1pPr>
          </a:lstStyle>
          <a:p>
            <a:pPr>
              <a:defRPr u="none"/>
            </a:pPr>
            <a:r>
              <a:rPr u="sng">
                <a:hlinkClick r:id="rId2"/>
              </a:rPr>
              <a:t>rstudio.com/products/shiny/shiny-server/</a:t>
            </a: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Shiny Server Pro"/>
          <p:cNvSpPr/>
          <p:nvPr/>
        </p:nvSpPr>
        <p:spPr>
          <a:xfrm>
            <a:off x="8626230" y="2031648"/>
            <a:ext cx="6275759" cy="7132830"/>
          </a:xfrm>
          <a:prstGeom prst="rect">
            <a:avLst/>
          </a:prstGeom>
          <a:ln w="25400">
            <a:solidFill>
              <a:srgbClr val="80878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a:defRPr b="1">
                <a:latin typeface="Gill Sans"/>
                <a:ea typeface="Gill Sans"/>
                <a:cs typeface="Gill Sans"/>
                <a:sym typeface="Gill Sans"/>
              </a:defRPr>
            </a:lvl1pPr>
          </a:lstStyle>
          <a:p>
            <a:r>
              <a:t>Shiny Server Pro</a:t>
            </a:r>
          </a:p>
        </p:txBody>
      </p:sp>
      <p:sp>
        <p:nvSpPr>
          <p:cNvPr id="795" name="Connection Line"/>
          <p:cNvSpPr/>
          <p:nvPr/>
        </p:nvSpPr>
        <p:spPr>
          <a:xfrm>
            <a:off x="13403813" y="4176622"/>
            <a:ext cx="1661602" cy="496217"/>
          </a:xfrm>
          <a:custGeom>
            <a:avLst/>
            <a:gdLst/>
            <a:ahLst/>
            <a:cxnLst>
              <a:cxn ang="0">
                <a:pos x="wd2" y="hd2"/>
              </a:cxn>
              <a:cxn ang="5400000">
                <a:pos x="wd2" y="hd2"/>
              </a:cxn>
              <a:cxn ang="10800000">
                <a:pos x="wd2" y="hd2"/>
              </a:cxn>
              <a:cxn ang="16200000">
                <a:pos x="wd2" y="hd2"/>
              </a:cxn>
            </a:cxnLst>
            <a:rect l="0" t="0" r="r" b="b"/>
            <a:pathLst>
              <a:path w="21600" h="16712" extrusionOk="0">
                <a:moveTo>
                  <a:pt x="0" y="7056"/>
                </a:moveTo>
                <a:cubicBezTo>
                  <a:pt x="6929" y="-4888"/>
                  <a:pt x="14129" y="-1669"/>
                  <a:pt x="21600" y="16712"/>
                </a:cubicBezTo>
              </a:path>
            </a:pathLst>
          </a:custGeom>
          <a:ln w="25400">
            <a:solidFill>
              <a:srgbClr val="B4B4B4"/>
            </a:solidFill>
            <a:miter lim="400000"/>
            <a:headEnd type="triangle"/>
          </a:ln>
        </p:spPr>
        <p:txBody>
          <a:bodyPr/>
          <a:lstStyle/>
          <a:p>
            <a:endParaRPr/>
          </a:p>
        </p:txBody>
      </p:sp>
      <p:sp>
        <p:nvSpPr>
          <p:cNvPr id="796" name="Connection Line"/>
          <p:cNvSpPr/>
          <p:nvPr/>
        </p:nvSpPr>
        <p:spPr>
          <a:xfrm>
            <a:off x="14630284" y="5066889"/>
            <a:ext cx="435118" cy="41076"/>
          </a:xfrm>
          <a:custGeom>
            <a:avLst/>
            <a:gdLst/>
            <a:ahLst/>
            <a:cxnLst>
              <a:cxn ang="0">
                <a:pos x="wd2" y="hd2"/>
              </a:cxn>
              <a:cxn ang="5400000">
                <a:pos x="wd2" y="hd2"/>
              </a:cxn>
              <a:cxn ang="10800000">
                <a:pos x="wd2" y="hd2"/>
              </a:cxn>
              <a:cxn ang="16200000">
                <a:pos x="wd2" y="hd2"/>
              </a:cxn>
            </a:cxnLst>
            <a:rect l="0" t="0" r="r" b="b"/>
            <a:pathLst>
              <a:path w="21600" h="16573" extrusionOk="0">
                <a:moveTo>
                  <a:pt x="0" y="8124"/>
                </a:moveTo>
                <a:cubicBezTo>
                  <a:pt x="7059" y="-5027"/>
                  <a:pt x="14259" y="-2211"/>
                  <a:pt x="21600" y="16573"/>
                </a:cubicBezTo>
              </a:path>
            </a:pathLst>
          </a:custGeom>
          <a:ln w="25400">
            <a:solidFill>
              <a:srgbClr val="B4B4B4"/>
            </a:solidFill>
            <a:miter lim="400000"/>
            <a:headEnd type="triangle"/>
          </a:ln>
        </p:spPr>
        <p:txBody>
          <a:bodyPr/>
          <a:lstStyle/>
          <a:p>
            <a:endParaRPr/>
          </a:p>
        </p:txBody>
      </p:sp>
      <p:sp>
        <p:nvSpPr>
          <p:cNvPr id="797" name="Connection Line"/>
          <p:cNvSpPr/>
          <p:nvPr/>
        </p:nvSpPr>
        <p:spPr>
          <a:xfrm>
            <a:off x="10788595" y="7103829"/>
            <a:ext cx="1069424" cy="83404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413" y="20315"/>
                  <a:pt x="15613" y="13115"/>
                  <a:pt x="21600" y="0"/>
                </a:cubicBezTo>
              </a:path>
            </a:pathLst>
          </a:custGeom>
          <a:ln w="25400">
            <a:solidFill>
              <a:srgbClr val="B4B4B4"/>
            </a:solidFill>
            <a:miter lim="400000"/>
            <a:tailEnd type="triangle"/>
          </a:ln>
        </p:spPr>
        <p:txBody>
          <a:bodyPr/>
          <a:lstStyle/>
          <a:p>
            <a:endParaRPr/>
          </a:p>
        </p:txBody>
      </p:sp>
      <p:sp>
        <p:nvSpPr>
          <p:cNvPr id="798" name="Connection Line"/>
          <p:cNvSpPr/>
          <p:nvPr/>
        </p:nvSpPr>
        <p:spPr>
          <a:xfrm>
            <a:off x="10787129" y="7586288"/>
            <a:ext cx="1907105" cy="598916"/>
          </a:xfrm>
          <a:custGeom>
            <a:avLst/>
            <a:gdLst/>
            <a:ahLst/>
            <a:cxnLst>
              <a:cxn ang="0">
                <a:pos x="wd2" y="hd2"/>
              </a:cxn>
              <a:cxn ang="5400000">
                <a:pos x="wd2" y="hd2"/>
              </a:cxn>
              <a:cxn ang="10800000">
                <a:pos x="wd2" y="hd2"/>
              </a:cxn>
              <a:cxn ang="16200000">
                <a:pos x="wd2" y="hd2"/>
              </a:cxn>
            </a:cxnLst>
            <a:rect l="0" t="0" r="r" b="b"/>
            <a:pathLst>
              <a:path w="21600" h="18132" extrusionOk="0">
                <a:moveTo>
                  <a:pt x="0" y="15948"/>
                </a:moveTo>
                <a:cubicBezTo>
                  <a:pt x="8395" y="21600"/>
                  <a:pt x="15595" y="16284"/>
                  <a:pt x="21600" y="0"/>
                </a:cubicBezTo>
              </a:path>
            </a:pathLst>
          </a:custGeom>
          <a:ln w="25400">
            <a:solidFill>
              <a:srgbClr val="B4B4B4"/>
            </a:solidFill>
            <a:miter lim="400000"/>
            <a:tailEnd type="triangle"/>
          </a:ln>
        </p:spPr>
        <p:txBody>
          <a:bodyPr/>
          <a:lstStyle/>
          <a:p>
            <a:endParaRPr/>
          </a:p>
        </p:txBody>
      </p:sp>
      <p:sp>
        <p:nvSpPr>
          <p:cNvPr id="759" name="Data Scientists…"/>
          <p:cNvSpPr/>
          <p:nvPr/>
        </p:nvSpPr>
        <p:spPr>
          <a:xfrm>
            <a:off x="1780307" y="3714475"/>
            <a:ext cx="5451700" cy="7429341"/>
          </a:xfrm>
          <a:prstGeom prst="rect">
            <a:avLst/>
          </a:prstGeom>
          <a:ln w="25400">
            <a:solidFill>
              <a:srgbClr val="80878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defRPr b="1">
                <a:latin typeface="Gill Sans"/>
                <a:ea typeface="Gill Sans"/>
                <a:cs typeface="Gill Sans"/>
                <a:sym typeface="Gill Sans"/>
              </a:defRPr>
            </a:pPr>
            <a:r>
              <a:t>Data Scientists</a:t>
            </a:r>
          </a:p>
          <a:p>
            <a:r>
              <a:t>RStudio IDE</a:t>
            </a:r>
          </a:p>
        </p:txBody>
      </p:sp>
      <p:pic>
        <p:nvPicPr>
          <p:cNvPr id="760" name="SafeCom_server.png" descr="SafeCom_server.png"/>
          <p:cNvPicPr>
            <a:picLocks noChangeAspect="1"/>
          </p:cNvPicPr>
          <p:nvPr/>
        </p:nvPicPr>
        <p:blipFill>
          <a:blip r:embed="rId2">
            <a:extLst/>
          </a:blip>
          <a:srcRect b="15082"/>
          <a:stretch>
            <a:fillRect/>
          </a:stretch>
        </p:blipFill>
        <p:spPr>
          <a:xfrm>
            <a:off x="10712556" y="4199174"/>
            <a:ext cx="3414180" cy="3091188"/>
          </a:xfrm>
          <a:prstGeom prst="rect">
            <a:avLst/>
          </a:prstGeom>
          <a:ln w="12700">
            <a:miter lim="400000"/>
          </a:ln>
        </p:spPr>
      </p:pic>
      <p:pic>
        <p:nvPicPr>
          <p:cNvPr id="761" name="SafeCom_server.png" descr="SafeCom_server.png"/>
          <p:cNvPicPr>
            <a:picLocks noChangeAspect="1"/>
          </p:cNvPicPr>
          <p:nvPr/>
        </p:nvPicPr>
        <p:blipFill>
          <a:blip r:embed="rId2">
            <a:extLst/>
          </a:blip>
          <a:srcRect b="15082"/>
          <a:stretch>
            <a:fillRect/>
          </a:stretch>
        </p:blipFill>
        <p:spPr>
          <a:xfrm>
            <a:off x="11825484" y="4835619"/>
            <a:ext cx="3414180" cy="3091188"/>
          </a:xfrm>
          <a:prstGeom prst="rect">
            <a:avLst/>
          </a:prstGeom>
          <a:ln w="12700">
            <a:miter lim="400000"/>
          </a:ln>
        </p:spPr>
      </p:pic>
      <p:pic>
        <p:nvPicPr>
          <p:cNvPr id="762" name="Image" descr="Image"/>
          <p:cNvPicPr>
            <a:picLocks noChangeAspect="1"/>
          </p:cNvPicPr>
          <p:nvPr/>
        </p:nvPicPr>
        <p:blipFill>
          <a:blip r:embed="rId3">
            <a:extLst/>
          </a:blip>
          <a:stretch>
            <a:fillRect/>
          </a:stretch>
        </p:blipFill>
        <p:spPr>
          <a:xfrm>
            <a:off x="2238513" y="5825950"/>
            <a:ext cx="2064100" cy="2064100"/>
          </a:xfrm>
          <a:prstGeom prst="rect">
            <a:avLst/>
          </a:prstGeom>
          <a:ln w="12700">
            <a:miter lim="400000"/>
          </a:ln>
        </p:spPr>
      </p:pic>
      <p:sp>
        <p:nvSpPr>
          <p:cNvPr id="799" name="Connection Line"/>
          <p:cNvSpPr/>
          <p:nvPr/>
        </p:nvSpPr>
        <p:spPr>
          <a:xfrm>
            <a:off x="6671602" y="7204417"/>
            <a:ext cx="2229584" cy="187136"/>
          </a:xfrm>
          <a:custGeom>
            <a:avLst/>
            <a:gdLst/>
            <a:ahLst/>
            <a:cxnLst>
              <a:cxn ang="0">
                <a:pos x="wd2" y="hd2"/>
              </a:cxn>
              <a:cxn ang="5400000">
                <a:pos x="wd2" y="hd2"/>
              </a:cxn>
              <a:cxn ang="10800000">
                <a:pos x="wd2" y="hd2"/>
              </a:cxn>
              <a:cxn ang="16200000">
                <a:pos x="wd2" y="hd2"/>
              </a:cxn>
            </a:cxnLst>
            <a:rect l="0" t="0" r="r" b="b"/>
            <a:pathLst>
              <a:path w="21600" h="16275" extrusionOk="0">
                <a:moveTo>
                  <a:pt x="0" y="16275"/>
                </a:moveTo>
                <a:cubicBezTo>
                  <a:pt x="7200" y="-3955"/>
                  <a:pt x="14400" y="-5325"/>
                  <a:pt x="21600" y="12165"/>
                </a:cubicBezTo>
              </a:path>
            </a:pathLst>
          </a:custGeom>
          <a:ln w="25400">
            <a:solidFill>
              <a:srgbClr val="B4B4B4"/>
            </a:solidFill>
            <a:miter lim="400000"/>
            <a:tailEnd type="triangle"/>
          </a:ln>
        </p:spPr>
        <p:txBody>
          <a:bodyPr/>
          <a:lstStyle/>
          <a:p>
            <a:endParaRPr/>
          </a:p>
        </p:txBody>
      </p:sp>
      <p:sp>
        <p:nvSpPr>
          <p:cNvPr id="800" name="Connection Line"/>
          <p:cNvSpPr/>
          <p:nvPr/>
        </p:nvSpPr>
        <p:spPr>
          <a:xfrm>
            <a:off x="4225076" y="6654948"/>
            <a:ext cx="925942" cy="3377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910" y="1833"/>
                  <a:pt x="15110" y="9033"/>
                  <a:pt x="21600" y="21600"/>
                </a:cubicBezTo>
              </a:path>
            </a:pathLst>
          </a:custGeom>
          <a:ln w="25400">
            <a:solidFill>
              <a:srgbClr val="B4B4B4"/>
            </a:solidFill>
            <a:miter lim="400000"/>
            <a:tailEnd type="triangle"/>
          </a:ln>
        </p:spPr>
        <p:txBody>
          <a:bodyPr/>
          <a:lstStyle/>
          <a:p>
            <a:endParaRPr/>
          </a:p>
        </p:txBody>
      </p:sp>
      <p:sp>
        <p:nvSpPr>
          <p:cNvPr id="765" name="Sticky Load Balancer"/>
          <p:cNvSpPr/>
          <p:nvPr/>
        </p:nvSpPr>
        <p:spPr>
          <a:xfrm rot="16200000">
            <a:off x="12616315" y="5114928"/>
            <a:ext cx="6551663" cy="1259753"/>
          </a:xfrm>
          <a:prstGeom prst="rect">
            <a:avLst/>
          </a:prstGeom>
          <a:gradFill>
            <a:gsLst>
              <a:gs pos="0">
                <a:srgbClr val="FFFFFF"/>
              </a:gs>
              <a:gs pos="100000">
                <a:srgbClr val="B4B4B4"/>
              </a:gs>
            </a:gsLst>
            <a:lin ang="18900000"/>
          </a:gradFill>
          <a:ln w="12700">
            <a:solidFill>
              <a:srgbClr val="80878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300"/>
            </a:lvl1pPr>
          </a:lstStyle>
          <a:p>
            <a:r>
              <a:t>Sticky Load Balancer</a:t>
            </a:r>
          </a:p>
        </p:txBody>
      </p:sp>
      <p:sp>
        <p:nvSpPr>
          <p:cNvPr id="766" name="What does a typical setup with SSP look like?"/>
          <p:cNvSpPr/>
          <p:nvPr/>
        </p:nvSpPr>
        <p:spPr>
          <a:xfrm>
            <a:off x="-1" y="17225"/>
            <a:ext cx="24384001" cy="314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What does a typical setup with SSP look like?</a:t>
            </a:r>
          </a:p>
        </p:txBody>
      </p:sp>
      <p:pic>
        <p:nvPicPr>
          <p:cNvPr id="767" name="SafeCom_server.png" descr="SafeCom_server.png"/>
          <p:cNvPicPr>
            <a:picLocks noChangeAspect="1"/>
          </p:cNvPicPr>
          <p:nvPr/>
        </p:nvPicPr>
        <p:blipFill>
          <a:blip r:embed="rId2">
            <a:extLst/>
          </a:blip>
          <a:srcRect b="15082"/>
          <a:stretch>
            <a:fillRect/>
          </a:stretch>
        </p:blipFill>
        <p:spPr>
          <a:xfrm>
            <a:off x="8675214" y="6744298"/>
            <a:ext cx="2442719" cy="2211630"/>
          </a:xfrm>
          <a:prstGeom prst="rect">
            <a:avLst/>
          </a:prstGeom>
          <a:ln w="12700">
            <a:miter lim="400000"/>
          </a:ln>
        </p:spPr>
      </p:pic>
      <p:pic>
        <p:nvPicPr>
          <p:cNvPr id="768" name="Image" descr="Image"/>
          <p:cNvPicPr>
            <a:picLocks noChangeAspect="1"/>
          </p:cNvPicPr>
          <p:nvPr/>
        </p:nvPicPr>
        <p:blipFill>
          <a:blip r:embed="rId4">
            <a:extLst/>
          </a:blip>
          <a:stretch>
            <a:fillRect/>
          </a:stretch>
        </p:blipFill>
        <p:spPr>
          <a:xfrm>
            <a:off x="3298247" y="6290164"/>
            <a:ext cx="548874" cy="548873"/>
          </a:xfrm>
          <a:prstGeom prst="rect">
            <a:avLst/>
          </a:prstGeom>
          <a:ln w="12700">
            <a:miter lim="400000"/>
          </a:ln>
        </p:spPr>
      </p:pic>
      <p:sp>
        <p:nvSpPr>
          <p:cNvPr id="769" name="End Users…"/>
          <p:cNvSpPr/>
          <p:nvPr/>
        </p:nvSpPr>
        <p:spPr>
          <a:xfrm>
            <a:off x="17390726" y="3714475"/>
            <a:ext cx="5451699" cy="7429341"/>
          </a:xfrm>
          <a:prstGeom prst="rect">
            <a:avLst/>
          </a:prstGeom>
          <a:ln w="25400">
            <a:solidFill>
              <a:srgbClr val="80878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defRPr b="1">
                <a:latin typeface="Gill Sans"/>
                <a:ea typeface="Gill Sans"/>
                <a:cs typeface="Gill Sans"/>
                <a:sym typeface="Gill Sans"/>
              </a:defRPr>
            </a:pPr>
            <a:r>
              <a:t>End Users</a:t>
            </a:r>
          </a:p>
          <a:p>
            <a:r>
              <a:t>Web Browsers</a:t>
            </a:r>
          </a:p>
        </p:txBody>
      </p:sp>
      <p:pic>
        <p:nvPicPr>
          <p:cNvPr id="770" name="Image" descr="Image"/>
          <p:cNvPicPr>
            <a:picLocks noChangeAspect="1"/>
          </p:cNvPicPr>
          <p:nvPr/>
        </p:nvPicPr>
        <p:blipFill>
          <a:blip r:embed="rId3">
            <a:extLst/>
          </a:blip>
          <a:stretch>
            <a:fillRect/>
          </a:stretch>
        </p:blipFill>
        <p:spPr>
          <a:xfrm>
            <a:off x="19225606" y="5970665"/>
            <a:ext cx="2064100" cy="2064100"/>
          </a:xfrm>
          <a:prstGeom prst="rect">
            <a:avLst/>
          </a:prstGeom>
          <a:ln w="12700">
            <a:miter lim="400000"/>
          </a:ln>
        </p:spPr>
      </p:pic>
      <p:pic>
        <p:nvPicPr>
          <p:cNvPr id="771" name="Image" descr="Image"/>
          <p:cNvPicPr>
            <a:picLocks noChangeAspect="1"/>
          </p:cNvPicPr>
          <p:nvPr/>
        </p:nvPicPr>
        <p:blipFill>
          <a:blip r:embed="rId3">
            <a:extLst/>
          </a:blip>
          <a:srcRect t="9834"/>
          <a:stretch>
            <a:fillRect/>
          </a:stretch>
        </p:blipFill>
        <p:spPr>
          <a:xfrm>
            <a:off x="19928064" y="8367144"/>
            <a:ext cx="2064100" cy="1861115"/>
          </a:xfrm>
          <a:prstGeom prst="rect">
            <a:avLst/>
          </a:prstGeom>
          <a:ln w="12700">
            <a:miter lim="400000"/>
          </a:ln>
        </p:spPr>
      </p:pic>
      <p:pic>
        <p:nvPicPr>
          <p:cNvPr id="772" name="Image" descr="Image"/>
          <p:cNvPicPr>
            <a:picLocks noChangeAspect="1"/>
          </p:cNvPicPr>
          <p:nvPr/>
        </p:nvPicPr>
        <p:blipFill>
          <a:blip r:embed="rId3">
            <a:extLst/>
          </a:blip>
          <a:stretch>
            <a:fillRect/>
          </a:stretch>
        </p:blipFill>
        <p:spPr>
          <a:xfrm>
            <a:off x="18034215" y="7669603"/>
            <a:ext cx="2064100" cy="2064100"/>
          </a:xfrm>
          <a:prstGeom prst="rect">
            <a:avLst/>
          </a:prstGeom>
          <a:ln w="12700">
            <a:miter lim="400000"/>
          </a:ln>
        </p:spPr>
      </p:pic>
      <p:sp>
        <p:nvSpPr>
          <p:cNvPr id="801" name="Connection Line"/>
          <p:cNvSpPr/>
          <p:nvPr/>
        </p:nvSpPr>
        <p:spPr>
          <a:xfrm>
            <a:off x="16718801" y="6693785"/>
            <a:ext cx="2329616" cy="598067"/>
          </a:xfrm>
          <a:custGeom>
            <a:avLst/>
            <a:gdLst/>
            <a:ahLst/>
            <a:cxnLst>
              <a:cxn ang="0">
                <a:pos x="wd2" y="hd2"/>
              </a:cxn>
              <a:cxn ang="5400000">
                <a:pos x="wd2" y="hd2"/>
              </a:cxn>
              <a:cxn ang="10800000">
                <a:pos x="wd2" y="hd2"/>
              </a:cxn>
              <a:cxn ang="16200000">
                <a:pos x="wd2" y="hd2"/>
              </a:cxn>
            </a:cxnLst>
            <a:rect l="0" t="0" r="r" b="b"/>
            <a:pathLst>
              <a:path w="21600" h="18689" extrusionOk="0">
                <a:moveTo>
                  <a:pt x="0" y="0"/>
                </a:moveTo>
                <a:cubicBezTo>
                  <a:pt x="5938" y="15825"/>
                  <a:pt x="13138" y="21600"/>
                  <a:pt x="21600" y="17325"/>
                </a:cubicBezTo>
              </a:path>
            </a:pathLst>
          </a:custGeom>
          <a:ln w="25400">
            <a:solidFill>
              <a:srgbClr val="B4B4B4"/>
            </a:solidFill>
            <a:miter lim="400000"/>
            <a:headEnd type="triangle"/>
          </a:ln>
        </p:spPr>
        <p:txBody>
          <a:bodyPr/>
          <a:lstStyle/>
          <a:p>
            <a:endParaRPr/>
          </a:p>
        </p:txBody>
      </p:sp>
      <p:sp>
        <p:nvSpPr>
          <p:cNvPr id="802" name="Connection Line"/>
          <p:cNvSpPr/>
          <p:nvPr/>
        </p:nvSpPr>
        <p:spPr>
          <a:xfrm>
            <a:off x="16718801" y="7597322"/>
            <a:ext cx="1494743" cy="11042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254" y="12875"/>
                  <a:pt x="13454" y="20075"/>
                  <a:pt x="21600" y="21600"/>
                </a:cubicBezTo>
              </a:path>
            </a:pathLst>
          </a:custGeom>
          <a:ln w="25400">
            <a:solidFill>
              <a:srgbClr val="B4B4B4"/>
            </a:solidFill>
            <a:miter lim="400000"/>
            <a:headEnd type="triangle"/>
          </a:ln>
        </p:spPr>
        <p:txBody>
          <a:bodyPr/>
          <a:lstStyle/>
          <a:p>
            <a:endParaRPr/>
          </a:p>
        </p:txBody>
      </p:sp>
      <p:sp>
        <p:nvSpPr>
          <p:cNvPr id="803" name="Connection Line"/>
          <p:cNvSpPr/>
          <p:nvPr/>
        </p:nvSpPr>
        <p:spPr>
          <a:xfrm>
            <a:off x="16718801" y="8514874"/>
            <a:ext cx="3022726" cy="1112080"/>
          </a:xfrm>
          <a:custGeom>
            <a:avLst/>
            <a:gdLst/>
            <a:ahLst/>
            <a:cxnLst>
              <a:cxn ang="0">
                <a:pos x="wd2" y="hd2"/>
              </a:cxn>
              <a:cxn ang="5400000">
                <a:pos x="wd2" y="hd2"/>
              </a:cxn>
              <a:cxn ang="10800000">
                <a:pos x="wd2" y="hd2"/>
              </a:cxn>
              <a:cxn ang="16200000">
                <a:pos x="wd2" y="hd2"/>
              </a:cxn>
            </a:cxnLst>
            <a:rect l="0" t="0" r="r" b="b"/>
            <a:pathLst>
              <a:path w="21600" h="18316" extrusionOk="0">
                <a:moveTo>
                  <a:pt x="0" y="0"/>
                </a:moveTo>
                <a:cubicBezTo>
                  <a:pt x="4663" y="16120"/>
                  <a:pt x="11863" y="21600"/>
                  <a:pt x="21600" y="16439"/>
                </a:cubicBezTo>
              </a:path>
            </a:pathLst>
          </a:custGeom>
          <a:ln w="25400">
            <a:solidFill>
              <a:srgbClr val="B4B4B4"/>
            </a:solidFill>
            <a:miter lim="400000"/>
            <a:headEnd type="triangle"/>
          </a:ln>
        </p:spPr>
        <p:txBody>
          <a:bodyPr/>
          <a:lstStyle/>
          <a:p>
            <a:endParaRPr/>
          </a:p>
        </p:txBody>
      </p:sp>
      <p:pic>
        <p:nvPicPr>
          <p:cNvPr id="776" name="Image" descr="Image"/>
          <p:cNvPicPr>
            <a:picLocks noChangeAspect="1"/>
          </p:cNvPicPr>
          <p:nvPr/>
        </p:nvPicPr>
        <p:blipFill>
          <a:blip r:embed="rId5">
            <a:extLst/>
          </a:blip>
          <a:stretch>
            <a:fillRect/>
          </a:stretch>
        </p:blipFill>
        <p:spPr>
          <a:xfrm>
            <a:off x="20257656" y="6478418"/>
            <a:ext cx="532202" cy="510027"/>
          </a:xfrm>
          <a:prstGeom prst="rect">
            <a:avLst/>
          </a:prstGeom>
          <a:ln w="12700">
            <a:miter lim="400000"/>
          </a:ln>
        </p:spPr>
      </p:pic>
      <p:pic>
        <p:nvPicPr>
          <p:cNvPr id="777" name="Image" descr="Image"/>
          <p:cNvPicPr>
            <a:picLocks noChangeAspect="1"/>
          </p:cNvPicPr>
          <p:nvPr/>
        </p:nvPicPr>
        <p:blipFill>
          <a:blip r:embed="rId6">
            <a:extLst/>
          </a:blip>
          <a:stretch>
            <a:fillRect/>
          </a:stretch>
        </p:blipFill>
        <p:spPr>
          <a:xfrm>
            <a:off x="19009706" y="8111366"/>
            <a:ext cx="548874" cy="548873"/>
          </a:xfrm>
          <a:prstGeom prst="rect">
            <a:avLst/>
          </a:prstGeom>
          <a:ln w="12700">
            <a:miter lim="400000"/>
          </a:ln>
        </p:spPr>
      </p:pic>
      <p:pic>
        <p:nvPicPr>
          <p:cNvPr id="778" name="Image" descr="Image"/>
          <p:cNvPicPr>
            <a:picLocks noChangeAspect="1"/>
          </p:cNvPicPr>
          <p:nvPr/>
        </p:nvPicPr>
        <p:blipFill>
          <a:blip r:embed="rId7">
            <a:extLst/>
          </a:blip>
          <a:stretch>
            <a:fillRect/>
          </a:stretch>
        </p:blipFill>
        <p:spPr>
          <a:xfrm>
            <a:off x="20754706" y="8515868"/>
            <a:ext cx="686593" cy="686593"/>
          </a:xfrm>
          <a:prstGeom prst="rect">
            <a:avLst/>
          </a:prstGeom>
          <a:ln w="12700">
            <a:miter lim="400000"/>
          </a:ln>
        </p:spPr>
      </p:pic>
      <p:sp>
        <p:nvSpPr>
          <p:cNvPr id="779" name="Production"/>
          <p:cNvSpPr txBox="1"/>
          <p:nvPr/>
        </p:nvSpPr>
        <p:spPr>
          <a:xfrm>
            <a:off x="12021166" y="3371849"/>
            <a:ext cx="2091111"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Production</a:t>
            </a:r>
          </a:p>
        </p:txBody>
      </p:sp>
      <p:sp>
        <p:nvSpPr>
          <p:cNvPr id="780" name="Staging"/>
          <p:cNvSpPr txBox="1"/>
          <p:nvPr/>
        </p:nvSpPr>
        <p:spPr>
          <a:xfrm>
            <a:off x="9183512" y="5935432"/>
            <a:ext cx="1362225"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Staging</a:t>
            </a:r>
          </a:p>
        </p:txBody>
      </p:sp>
      <p:sp>
        <p:nvSpPr>
          <p:cNvPr id="781" name="Data Stores"/>
          <p:cNvSpPr/>
          <p:nvPr/>
        </p:nvSpPr>
        <p:spPr>
          <a:xfrm>
            <a:off x="8608359" y="10018780"/>
            <a:ext cx="6275758" cy="3202737"/>
          </a:xfrm>
          <a:prstGeom prst="rect">
            <a:avLst/>
          </a:prstGeom>
          <a:ln w="25400">
            <a:solidFill>
              <a:srgbClr val="80878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a:defRPr b="1">
                <a:latin typeface="Gill Sans"/>
                <a:ea typeface="Gill Sans"/>
                <a:cs typeface="Gill Sans"/>
                <a:sym typeface="Gill Sans"/>
              </a:defRPr>
            </a:lvl1pPr>
          </a:lstStyle>
          <a:p>
            <a:r>
              <a:t>Data Stores</a:t>
            </a:r>
          </a:p>
        </p:txBody>
      </p:sp>
      <p:pic>
        <p:nvPicPr>
          <p:cNvPr id="782" name="Image" descr="Image"/>
          <p:cNvPicPr>
            <a:picLocks noChangeAspect="1"/>
          </p:cNvPicPr>
          <p:nvPr/>
        </p:nvPicPr>
        <p:blipFill>
          <a:blip r:embed="rId8">
            <a:extLst/>
          </a:blip>
          <a:stretch>
            <a:fillRect/>
          </a:stretch>
        </p:blipFill>
        <p:spPr>
          <a:xfrm>
            <a:off x="12906847" y="11171100"/>
            <a:ext cx="898098" cy="898098"/>
          </a:xfrm>
          <a:prstGeom prst="rect">
            <a:avLst/>
          </a:prstGeom>
          <a:ln w="12700">
            <a:miter lim="400000"/>
          </a:ln>
        </p:spPr>
      </p:pic>
      <p:sp>
        <p:nvSpPr>
          <p:cNvPr id="783" name="Data Mart"/>
          <p:cNvSpPr txBox="1"/>
          <p:nvPr/>
        </p:nvSpPr>
        <p:spPr>
          <a:xfrm>
            <a:off x="12362468" y="12267864"/>
            <a:ext cx="1986857"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Data Mart</a:t>
            </a:r>
          </a:p>
        </p:txBody>
      </p:sp>
      <p:pic>
        <p:nvPicPr>
          <p:cNvPr id="784" name="Image" descr="Image"/>
          <p:cNvPicPr>
            <a:picLocks noChangeAspect="1"/>
          </p:cNvPicPr>
          <p:nvPr/>
        </p:nvPicPr>
        <p:blipFill>
          <a:blip r:embed="rId9">
            <a:extLst/>
          </a:blip>
          <a:stretch>
            <a:fillRect/>
          </a:stretch>
        </p:blipFill>
        <p:spPr>
          <a:xfrm>
            <a:off x="9821598" y="11254682"/>
            <a:ext cx="730935" cy="730935"/>
          </a:xfrm>
          <a:prstGeom prst="rect">
            <a:avLst/>
          </a:prstGeom>
          <a:ln w="12700">
            <a:miter lim="400000"/>
          </a:ln>
        </p:spPr>
      </p:pic>
      <p:sp>
        <p:nvSpPr>
          <p:cNvPr id="785" name="File Share"/>
          <p:cNvSpPr txBox="1"/>
          <p:nvPr/>
        </p:nvSpPr>
        <p:spPr>
          <a:xfrm>
            <a:off x="9268311" y="12267864"/>
            <a:ext cx="1837508"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File Share</a:t>
            </a:r>
          </a:p>
        </p:txBody>
      </p:sp>
      <p:cxnSp>
        <p:nvCxnSpPr>
          <p:cNvPr id="786" name="Connection Line"/>
          <p:cNvCxnSpPr>
            <a:stCxn id="781" idx="0"/>
            <a:endCxn id="754" idx="0"/>
          </p:cNvCxnSpPr>
          <p:nvPr/>
        </p:nvCxnSpPr>
        <p:spPr>
          <a:xfrm flipV="1">
            <a:off x="11746237" y="5598062"/>
            <a:ext cx="17873" cy="6022087"/>
          </a:xfrm>
          <a:prstGeom prst="straightConnector1">
            <a:avLst/>
          </a:prstGeom>
          <a:ln w="25400">
            <a:solidFill>
              <a:schemeClr val="accent6">
                <a:hueOff val="-193447"/>
                <a:satOff val="3713"/>
                <a:lumOff val="11329"/>
              </a:schemeClr>
            </a:solidFill>
            <a:miter lim="400000"/>
            <a:headEnd type="triangle"/>
            <a:tailEnd type="triangle"/>
          </a:ln>
        </p:spPr>
      </p:cxnSp>
      <p:pic>
        <p:nvPicPr>
          <p:cNvPr id="787" name="RStudio_Hex_shiny.png" descr="RStudio_Hex_shiny.png"/>
          <p:cNvPicPr>
            <a:picLocks noChangeAspect="1"/>
          </p:cNvPicPr>
          <p:nvPr/>
        </p:nvPicPr>
        <p:blipFill>
          <a:blip r:embed="rId10">
            <a:extLst/>
          </a:blip>
          <a:stretch>
            <a:fillRect/>
          </a:stretch>
        </p:blipFill>
        <p:spPr>
          <a:xfrm>
            <a:off x="10095437" y="7960114"/>
            <a:ext cx="605794" cy="702096"/>
          </a:xfrm>
          <a:prstGeom prst="rect">
            <a:avLst/>
          </a:prstGeom>
          <a:ln w="12700">
            <a:miter lim="400000"/>
          </a:ln>
        </p:spPr>
      </p:pic>
      <p:pic>
        <p:nvPicPr>
          <p:cNvPr id="788" name="RStudio_Hex_shiny.png" descr="RStudio_Hex_shiny.png"/>
          <p:cNvPicPr>
            <a:picLocks noChangeAspect="1"/>
          </p:cNvPicPr>
          <p:nvPr/>
        </p:nvPicPr>
        <p:blipFill>
          <a:blip r:embed="rId10">
            <a:extLst/>
          </a:blip>
          <a:stretch>
            <a:fillRect/>
          </a:stretch>
        </p:blipFill>
        <p:spPr>
          <a:xfrm>
            <a:off x="13945106" y="6506952"/>
            <a:ext cx="605795" cy="702096"/>
          </a:xfrm>
          <a:prstGeom prst="rect">
            <a:avLst/>
          </a:prstGeom>
          <a:ln w="12700">
            <a:miter lim="400000"/>
          </a:ln>
        </p:spPr>
      </p:pic>
      <p:pic>
        <p:nvPicPr>
          <p:cNvPr id="789" name="SafeCom_server.png" descr="SafeCom_server.png"/>
          <p:cNvPicPr>
            <a:picLocks noChangeAspect="1"/>
          </p:cNvPicPr>
          <p:nvPr/>
        </p:nvPicPr>
        <p:blipFill>
          <a:blip r:embed="rId2">
            <a:extLst/>
          </a:blip>
          <a:srcRect b="15082"/>
          <a:stretch>
            <a:fillRect/>
          </a:stretch>
        </p:blipFill>
        <p:spPr>
          <a:xfrm>
            <a:off x="4617153" y="6744298"/>
            <a:ext cx="2442719" cy="2211630"/>
          </a:xfrm>
          <a:prstGeom prst="rect">
            <a:avLst/>
          </a:prstGeom>
          <a:ln w="12700">
            <a:miter lim="400000"/>
          </a:ln>
        </p:spPr>
      </p:pic>
      <p:pic>
        <p:nvPicPr>
          <p:cNvPr id="790" name="Image" descr="Image"/>
          <p:cNvPicPr>
            <a:picLocks noChangeAspect="1"/>
          </p:cNvPicPr>
          <p:nvPr/>
        </p:nvPicPr>
        <p:blipFill>
          <a:blip r:embed="rId4">
            <a:extLst/>
          </a:blip>
          <a:stretch>
            <a:fillRect/>
          </a:stretch>
        </p:blipFill>
        <p:spPr>
          <a:xfrm>
            <a:off x="6233990" y="7873807"/>
            <a:ext cx="548874" cy="548874"/>
          </a:xfrm>
          <a:prstGeom prst="rect">
            <a:avLst/>
          </a:prstGeom>
          <a:ln w="12700">
            <a:miter lim="400000"/>
          </a:ln>
        </p:spPr>
      </p:pic>
      <p:pic>
        <p:nvPicPr>
          <p:cNvPr id="791" name="Image" descr="Image"/>
          <p:cNvPicPr>
            <a:picLocks noChangeAspect="1"/>
          </p:cNvPicPr>
          <p:nvPr/>
        </p:nvPicPr>
        <p:blipFill>
          <a:blip r:embed="rId3">
            <a:extLst/>
          </a:blip>
          <a:stretch>
            <a:fillRect/>
          </a:stretch>
        </p:blipFill>
        <p:spPr>
          <a:xfrm>
            <a:off x="2238513" y="7669603"/>
            <a:ext cx="2064100" cy="2064100"/>
          </a:xfrm>
          <a:prstGeom prst="rect">
            <a:avLst/>
          </a:prstGeom>
          <a:ln w="12700">
            <a:miter lim="400000"/>
          </a:ln>
        </p:spPr>
      </p:pic>
      <p:pic>
        <p:nvPicPr>
          <p:cNvPr id="792" name="Image" descr="Image"/>
          <p:cNvPicPr>
            <a:picLocks noChangeAspect="1"/>
          </p:cNvPicPr>
          <p:nvPr/>
        </p:nvPicPr>
        <p:blipFill>
          <a:blip r:embed="rId4">
            <a:extLst/>
          </a:blip>
          <a:stretch>
            <a:fillRect/>
          </a:stretch>
        </p:blipFill>
        <p:spPr>
          <a:xfrm>
            <a:off x="3298247" y="8133816"/>
            <a:ext cx="548874" cy="548874"/>
          </a:xfrm>
          <a:prstGeom prst="rect">
            <a:avLst/>
          </a:prstGeom>
          <a:ln w="12700">
            <a:miter lim="400000"/>
          </a:ln>
        </p:spPr>
      </p:pic>
      <p:sp>
        <p:nvSpPr>
          <p:cNvPr id="804" name="Connection Line"/>
          <p:cNvSpPr/>
          <p:nvPr/>
        </p:nvSpPr>
        <p:spPr>
          <a:xfrm>
            <a:off x="3077487" y="8056079"/>
            <a:ext cx="494605" cy="577040"/>
          </a:xfrm>
          <a:custGeom>
            <a:avLst/>
            <a:gdLst/>
            <a:ahLst/>
            <a:cxnLst>
              <a:cxn ang="0">
                <a:pos x="wd2" y="hd2"/>
              </a:cxn>
              <a:cxn ang="5400000">
                <a:pos x="wd2" y="hd2"/>
              </a:cxn>
              <a:cxn ang="10800000">
                <a:pos x="wd2" y="hd2"/>
              </a:cxn>
              <a:cxn ang="16200000">
                <a:pos x="wd2" y="hd2"/>
              </a:cxn>
            </a:cxnLst>
            <a:rect l="0" t="0" r="r" b="b"/>
            <a:pathLst>
              <a:path w="17200" h="16397" extrusionOk="0">
                <a:moveTo>
                  <a:pt x="4611" y="16397"/>
                </a:moveTo>
                <a:cubicBezTo>
                  <a:pt x="-4400" y="-3067"/>
                  <a:pt x="-204" y="-5203"/>
                  <a:pt x="17200" y="9990"/>
                </a:cubicBezTo>
              </a:path>
            </a:pathLst>
          </a:custGeom>
          <a:ln w="25400">
            <a:solidFill>
              <a:srgbClr val="5A5F5E"/>
            </a:solidFill>
            <a:miter lim="400000"/>
          </a:ln>
        </p:spPr>
        <p:txBody>
          <a:bodyPr/>
          <a:lstStyle/>
          <a:p>
            <a:endParaRPr/>
          </a:p>
        </p:txBody>
      </p:sp>
      <p:sp>
        <p:nvSpPr>
          <p:cNvPr id="805" name="Connection Line"/>
          <p:cNvSpPr/>
          <p:nvPr/>
        </p:nvSpPr>
        <p:spPr>
          <a:xfrm>
            <a:off x="3940331" y="7580841"/>
            <a:ext cx="1066546" cy="296946"/>
          </a:xfrm>
          <a:custGeom>
            <a:avLst/>
            <a:gdLst/>
            <a:ahLst/>
            <a:cxnLst>
              <a:cxn ang="0">
                <a:pos x="wd2" y="hd2"/>
              </a:cxn>
              <a:cxn ang="5400000">
                <a:pos x="wd2" y="hd2"/>
              </a:cxn>
              <a:cxn ang="10800000">
                <a:pos x="wd2" y="hd2"/>
              </a:cxn>
              <a:cxn ang="16200000">
                <a:pos x="wd2" y="hd2"/>
              </a:cxn>
            </a:cxnLst>
            <a:rect l="0" t="0" r="r" b="b"/>
            <a:pathLst>
              <a:path w="21600" h="20993" extrusionOk="0">
                <a:moveTo>
                  <a:pt x="0" y="20993"/>
                </a:moveTo>
                <a:cubicBezTo>
                  <a:pt x="6460" y="6377"/>
                  <a:pt x="13660" y="-607"/>
                  <a:pt x="21600" y="42"/>
                </a:cubicBezTo>
              </a:path>
            </a:pathLst>
          </a:custGeom>
          <a:ln w="25400">
            <a:solidFill>
              <a:srgbClr val="B4B4B4"/>
            </a:solidFill>
            <a:miter lim="400000"/>
            <a:tailEnd type="triangle"/>
          </a:ln>
        </p:spPr>
        <p:txBody>
          <a:bodyPr/>
          <a:lstStyle/>
          <a:p>
            <a:endParaRP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 name="RStudio IDE"/>
          <p:cNvSpPr/>
          <p:nvPr/>
        </p:nvSpPr>
        <p:spPr>
          <a:xfrm>
            <a:off x="3084499" y="4255061"/>
            <a:ext cx="5451700" cy="6110025"/>
          </a:xfrm>
          <a:prstGeom prst="rect">
            <a:avLst/>
          </a:prstGeom>
          <a:ln w="25400">
            <a:solidFill>
              <a:srgbClr val="80878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r>
              <a:t>RStudio IDE</a:t>
            </a:r>
          </a:p>
        </p:txBody>
      </p:sp>
      <p:sp>
        <p:nvSpPr>
          <p:cNvPr id="808" name="Shiny Server"/>
          <p:cNvSpPr/>
          <p:nvPr/>
        </p:nvSpPr>
        <p:spPr>
          <a:xfrm>
            <a:off x="15847801" y="4283685"/>
            <a:ext cx="5451700" cy="6052777"/>
          </a:xfrm>
          <a:prstGeom prst="rect">
            <a:avLst/>
          </a:prstGeom>
          <a:ln w="25400">
            <a:solidFill>
              <a:srgbClr val="80878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r>
              <a:t>Shiny Server</a:t>
            </a:r>
          </a:p>
        </p:txBody>
      </p:sp>
      <p:pic>
        <p:nvPicPr>
          <p:cNvPr id="809" name="Image" descr="Image"/>
          <p:cNvPicPr>
            <a:picLocks noChangeAspect="1"/>
          </p:cNvPicPr>
          <p:nvPr/>
        </p:nvPicPr>
        <p:blipFill>
          <a:blip r:embed="rId2">
            <a:extLst/>
          </a:blip>
          <a:stretch>
            <a:fillRect/>
          </a:stretch>
        </p:blipFill>
        <p:spPr>
          <a:xfrm>
            <a:off x="3382036" y="6582823"/>
            <a:ext cx="2064100" cy="2064100"/>
          </a:xfrm>
          <a:prstGeom prst="rect">
            <a:avLst/>
          </a:prstGeom>
          <a:ln w="12700">
            <a:miter lim="400000"/>
          </a:ln>
        </p:spPr>
      </p:pic>
      <p:pic>
        <p:nvPicPr>
          <p:cNvPr id="810" name="Image" descr="Image"/>
          <p:cNvPicPr>
            <a:picLocks noChangeAspect="1"/>
          </p:cNvPicPr>
          <p:nvPr/>
        </p:nvPicPr>
        <p:blipFill>
          <a:blip r:embed="rId3">
            <a:extLst/>
          </a:blip>
          <a:stretch>
            <a:fillRect/>
          </a:stretch>
        </p:blipFill>
        <p:spPr>
          <a:xfrm>
            <a:off x="4345051" y="7035637"/>
            <a:ext cx="548874" cy="548873"/>
          </a:xfrm>
          <a:prstGeom prst="rect">
            <a:avLst/>
          </a:prstGeom>
          <a:ln w="12700">
            <a:miter lim="400000"/>
          </a:ln>
        </p:spPr>
      </p:pic>
      <p:pic>
        <p:nvPicPr>
          <p:cNvPr id="811" name="SafeCom_server.png" descr="SafeCom_server.png"/>
          <p:cNvPicPr>
            <a:picLocks noChangeAspect="1"/>
          </p:cNvPicPr>
          <p:nvPr/>
        </p:nvPicPr>
        <p:blipFill>
          <a:blip r:embed="rId4">
            <a:extLst/>
          </a:blip>
          <a:srcRect b="15082"/>
          <a:stretch>
            <a:fillRect/>
          </a:stretch>
        </p:blipFill>
        <p:spPr>
          <a:xfrm>
            <a:off x="16866492" y="5991888"/>
            <a:ext cx="3414180" cy="3091187"/>
          </a:xfrm>
          <a:prstGeom prst="rect">
            <a:avLst/>
          </a:prstGeom>
          <a:ln w="12700">
            <a:miter lim="400000"/>
          </a:ln>
        </p:spPr>
      </p:pic>
      <p:pic>
        <p:nvPicPr>
          <p:cNvPr id="812" name="SafeCom_server.png" descr="SafeCom_server.png"/>
          <p:cNvPicPr>
            <a:picLocks noChangeAspect="1"/>
          </p:cNvPicPr>
          <p:nvPr/>
        </p:nvPicPr>
        <p:blipFill>
          <a:blip r:embed="rId4">
            <a:extLst/>
          </a:blip>
          <a:srcRect b="15082"/>
          <a:stretch>
            <a:fillRect/>
          </a:stretch>
        </p:blipFill>
        <p:spPr>
          <a:xfrm>
            <a:off x="4953893" y="6069243"/>
            <a:ext cx="3414180" cy="3091188"/>
          </a:xfrm>
          <a:prstGeom prst="rect">
            <a:avLst/>
          </a:prstGeom>
          <a:ln w="12700">
            <a:miter lim="400000"/>
          </a:ln>
        </p:spPr>
      </p:pic>
      <p:pic>
        <p:nvPicPr>
          <p:cNvPr id="813" name="Image" descr="Image"/>
          <p:cNvPicPr>
            <a:picLocks noChangeAspect="1"/>
          </p:cNvPicPr>
          <p:nvPr/>
        </p:nvPicPr>
        <p:blipFill>
          <a:blip r:embed="rId3">
            <a:extLst/>
          </a:blip>
          <a:stretch>
            <a:fillRect/>
          </a:stretch>
        </p:blipFill>
        <p:spPr>
          <a:xfrm>
            <a:off x="7189851" y="7899237"/>
            <a:ext cx="548873" cy="548873"/>
          </a:xfrm>
          <a:prstGeom prst="rect">
            <a:avLst/>
          </a:prstGeom>
          <a:ln w="12700">
            <a:miter lim="400000"/>
          </a:ln>
        </p:spPr>
      </p:pic>
      <p:cxnSp>
        <p:nvCxnSpPr>
          <p:cNvPr id="814" name="Connection Line"/>
          <p:cNvCxnSpPr>
            <a:stCxn id="807" idx="0"/>
            <a:endCxn id="808" idx="0"/>
          </p:cNvCxnSpPr>
          <p:nvPr/>
        </p:nvCxnSpPr>
        <p:spPr>
          <a:xfrm>
            <a:off x="5810349" y="7310073"/>
            <a:ext cx="12763302" cy="1"/>
          </a:xfrm>
          <a:prstGeom prst="straightConnector1">
            <a:avLst/>
          </a:prstGeom>
          <a:ln w="25400">
            <a:solidFill>
              <a:srgbClr val="5A5F5E"/>
            </a:solidFill>
            <a:miter lim="400000"/>
            <a:tailEnd type="triangle"/>
          </a:ln>
        </p:spPr>
      </p:cxnSp>
      <p:sp>
        <p:nvSpPr>
          <p:cNvPr id="815" name="Shared Disk…"/>
          <p:cNvSpPr txBox="1"/>
          <p:nvPr/>
        </p:nvSpPr>
        <p:spPr>
          <a:xfrm>
            <a:off x="10143405" y="10563156"/>
            <a:ext cx="3970190" cy="1562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b="1">
                <a:latin typeface="Gill Sans"/>
                <a:ea typeface="Gill Sans"/>
                <a:cs typeface="Gill Sans"/>
                <a:sym typeface="Gill Sans"/>
              </a:defRPr>
            </a:pPr>
            <a:r>
              <a:t>Shared Disk</a:t>
            </a:r>
          </a:p>
          <a:p>
            <a:pPr>
              <a:defRPr i="1">
                <a:latin typeface="Gill Sans"/>
                <a:ea typeface="Gill Sans"/>
                <a:cs typeface="Gill Sans"/>
                <a:sym typeface="Gill Sans"/>
              </a:defRPr>
            </a:pPr>
            <a:r>
              <a:t>save / copy</a:t>
            </a:r>
          </a:p>
        </p:txBody>
      </p:sp>
      <p:sp>
        <p:nvSpPr>
          <p:cNvPr id="816" name="Local Disk…"/>
          <p:cNvSpPr txBox="1"/>
          <p:nvPr/>
        </p:nvSpPr>
        <p:spPr>
          <a:xfrm>
            <a:off x="10161172" y="3402595"/>
            <a:ext cx="4061657" cy="1562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b="1">
                <a:latin typeface="Gill Sans"/>
                <a:ea typeface="Gill Sans"/>
                <a:cs typeface="Gill Sans"/>
                <a:sym typeface="Gill Sans"/>
              </a:defRPr>
            </a:pPr>
            <a:r>
              <a:t>Local Disk</a:t>
            </a:r>
          </a:p>
          <a:p>
            <a:pPr>
              <a:defRPr i="1">
                <a:latin typeface="Gill Sans"/>
                <a:ea typeface="Gill Sans"/>
                <a:cs typeface="Gill Sans"/>
                <a:sym typeface="Gill Sans"/>
              </a:defRPr>
            </a:pPr>
            <a:r>
              <a:t>FTP / SCP / SFTP</a:t>
            </a:r>
          </a:p>
        </p:txBody>
      </p:sp>
      <p:pic>
        <p:nvPicPr>
          <p:cNvPr id="817" name="RStudio_Hex_shiny.png" descr="RStudio_Hex_shiny.png"/>
          <p:cNvPicPr>
            <a:picLocks noChangeAspect="1"/>
          </p:cNvPicPr>
          <p:nvPr/>
        </p:nvPicPr>
        <p:blipFill>
          <a:blip r:embed="rId5">
            <a:extLst/>
          </a:blip>
          <a:stretch>
            <a:fillRect/>
          </a:stretch>
        </p:blipFill>
        <p:spPr>
          <a:xfrm>
            <a:off x="19309387" y="7855611"/>
            <a:ext cx="548873" cy="636126"/>
          </a:xfrm>
          <a:prstGeom prst="rect">
            <a:avLst/>
          </a:prstGeom>
          <a:ln w="12700">
            <a:miter lim="400000"/>
          </a:ln>
        </p:spPr>
      </p:pic>
      <p:cxnSp>
        <p:nvCxnSpPr>
          <p:cNvPr id="818" name="Connection Line"/>
          <p:cNvCxnSpPr>
            <a:stCxn id="807" idx="0"/>
            <a:endCxn id="808" idx="0"/>
          </p:cNvCxnSpPr>
          <p:nvPr/>
        </p:nvCxnSpPr>
        <p:spPr>
          <a:xfrm>
            <a:off x="5810349" y="7310073"/>
            <a:ext cx="12763302" cy="1"/>
          </a:xfrm>
          <a:prstGeom prst="straightConnector1">
            <a:avLst/>
          </a:prstGeom>
          <a:ln w="25400">
            <a:solidFill>
              <a:srgbClr val="5A5F5E"/>
            </a:solidFill>
            <a:miter lim="400000"/>
            <a:tailEnd type="triangle"/>
          </a:ln>
        </p:spPr>
      </p:cxnSp>
      <p:pic>
        <p:nvPicPr>
          <p:cNvPr id="819" name="Image" descr="Image"/>
          <p:cNvPicPr>
            <a:picLocks noChangeAspect="1"/>
          </p:cNvPicPr>
          <p:nvPr/>
        </p:nvPicPr>
        <p:blipFill>
          <a:blip r:embed="rId6">
            <a:extLst/>
          </a:blip>
          <a:stretch>
            <a:fillRect/>
          </a:stretch>
        </p:blipFill>
        <p:spPr>
          <a:xfrm>
            <a:off x="11354171" y="8891815"/>
            <a:ext cx="1494970" cy="1494970"/>
          </a:xfrm>
          <a:prstGeom prst="rect">
            <a:avLst/>
          </a:prstGeom>
          <a:ln w="12700">
            <a:miter lim="400000"/>
          </a:ln>
        </p:spPr>
      </p:pic>
      <p:pic>
        <p:nvPicPr>
          <p:cNvPr id="820" name="Image" descr="Image"/>
          <p:cNvPicPr>
            <a:picLocks noChangeAspect="1"/>
          </p:cNvPicPr>
          <p:nvPr/>
        </p:nvPicPr>
        <p:blipFill>
          <a:blip r:embed="rId7">
            <a:extLst/>
          </a:blip>
          <a:stretch>
            <a:fillRect/>
          </a:stretch>
        </p:blipFill>
        <p:spPr>
          <a:xfrm>
            <a:off x="11810437" y="9321237"/>
            <a:ext cx="636126" cy="636126"/>
          </a:xfrm>
          <a:prstGeom prst="rect">
            <a:avLst/>
          </a:prstGeom>
          <a:ln w="12700">
            <a:miter lim="400000"/>
          </a:ln>
        </p:spPr>
      </p:pic>
      <p:pic>
        <p:nvPicPr>
          <p:cNvPr id="821" name="Image" descr="Image"/>
          <p:cNvPicPr>
            <a:picLocks noChangeAspect="1"/>
          </p:cNvPicPr>
          <p:nvPr/>
        </p:nvPicPr>
        <p:blipFill>
          <a:blip r:embed="rId7">
            <a:extLst/>
          </a:blip>
          <a:stretch>
            <a:fillRect/>
          </a:stretch>
        </p:blipFill>
        <p:spPr>
          <a:xfrm>
            <a:off x="11783592" y="5212505"/>
            <a:ext cx="636126" cy="636127"/>
          </a:xfrm>
          <a:prstGeom prst="rect">
            <a:avLst/>
          </a:prstGeom>
          <a:ln w="12700">
            <a:miter lim="400000"/>
          </a:ln>
        </p:spPr>
      </p:pic>
      <p:sp>
        <p:nvSpPr>
          <p:cNvPr id="822" name="How do I deploy apps?"/>
          <p:cNvSpPr/>
          <p:nvPr/>
        </p:nvSpPr>
        <p:spPr>
          <a:xfrm>
            <a:off x="-1" y="31750"/>
            <a:ext cx="24384001"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How do I deploy apps?</a:t>
            </a: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Connection Line"/>
          <p:cNvSpPr/>
          <p:nvPr/>
        </p:nvSpPr>
        <p:spPr>
          <a:xfrm>
            <a:off x="2965517" y="5319704"/>
            <a:ext cx="2170278" cy="1868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857" y="10059"/>
                  <a:pt x="12057" y="2859"/>
                  <a:pt x="21600" y="0"/>
                </a:cubicBezTo>
              </a:path>
            </a:pathLst>
          </a:custGeom>
          <a:ln w="25400">
            <a:solidFill>
              <a:srgbClr val="5A5F5E"/>
            </a:solidFill>
            <a:miter lim="400000"/>
            <a:tailEnd type="triangle"/>
          </a:ln>
        </p:spPr>
        <p:txBody>
          <a:bodyPr/>
          <a:lstStyle/>
          <a:p>
            <a:endParaRPr/>
          </a:p>
        </p:txBody>
      </p:sp>
      <p:sp>
        <p:nvSpPr>
          <p:cNvPr id="825" name="Push to version control and…"/>
          <p:cNvSpPr txBox="1"/>
          <p:nvPr/>
        </p:nvSpPr>
        <p:spPr>
          <a:xfrm>
            <a:off x="1784011" y="9692069"/>
            <a:ext cx="8070405" cy="154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Push to version control and </a:t>
            </a:r>
          </a:p>
          <a:p>
            <a:r>
              <a:t>automate clones via a scheduler</a:t>
            </a:r>
          </a:p>
        </p:txBody>
      </p:sp>
      <p:pic>
        <p:nvPicPr>
          <p:cNvPr id="826" name="Image" descr="Image"/>
          <p:cNvPicPr>
            <a:picLocks noChangeAspect="1"/>
          </p:cNvPicPr>
          <p:nvPr/>
        </p:nvPicPr>
        <p:blipFill>
          <a:blip r:embed="rId2">
            <a:extLst/>
          </a:blip>
          <a:stretch>
            <a:fillRect/>
          </a:stretch>
        </p:blipFill>
        <p:spPr>
          <a:xfrm>
            <a:off x="1713346" y="6915568"/>
            <a:ext cx="2064100" cy="2064100"/>
          </a:xfrm>
          <a:prstGeom prst="rect">
            <a:avLst/>
          </a:prstGeom>
          <a:ln w="12700">
            <a:miter lim="400000"/>
          </a:ln>
        </p:spPr>
      </p:pic>
      <p:pic>
        <p:nvPicPr>
          <p:cNvPr id="827" name="Image" descr="Image"/>
          <p:cNvPicPr>
            <a:picLocks noChangeAspect="1"/>
          </p:cNvPicPr>
          <p:nvPr/>
        </p:nvPicPr>
        <p:blipFill>
          <a:blip r:embed="rId3">
            <a:extLst/>
          </a:blip>
          <a:stretch>
            <a:fillRect/>
          </a:stretch>
        </p:blipFill>
        <p:spPr>
          <a:xfrm>
            <a:off x="2676361" y="7368382"/>
            <a:ext cx="548873" cy="548873"/>
          </a:xfrm>
          <a:prstGeom prst="rect">
            <a:avLst/>
          </a:prstGeom>
          <a:ln w="12700">
            <a:miter lim="400000"/>
          </a:ln>
        </p:spPr>
      </p:pic>
      <p:pic>
        <p:nvPicPr>
          <p:cNvPr id="828" name="SafeCom_server.png" descr="SafeCom_server.png"/>
          <p:cNvPicPr>
            <a:picLocks noChangeAspect="1"/>
          </p:cNvPicPr>
          <p:nvPr/>
        </p:nvPicPr>
        <p:blipFill>
          <a:blip r:embed="rId4">
            <a:extLst/>
          </a:blip>
          <a:srcRect b="15082"/>
          <a:stretch>
            <a:fillRect/>
          </a:stretch>
        </p:blipFill>
        <p:spPr>
          <a:xfrm>
            <a:off x="7196421" y="6097188"/>
            <a:ext cx="3414180" cy="3091188"/>
          </a:xfrm>
          <a:prstGeom prst="rect">
            <a:avLst/>
          </a:prstGeom>
          <a:ln w="12700">
            <a:miter lim="400000"/>
          </a:ln>
        </p:spPr>
      </p:pic>
      <p:pic>
        <p:nvPicPr>
          <p:cNvPr id="829" name="RStudio_Hex_shiny.png" descr="RStudio_Hex_shiny.png"/>
          <p:cNvPicPr>
            <a:picLocks noChangeAspect="1"/>
          </p:cNvPicPr>
          <p:nvPr/>
        </p:nvPicPr>
        <p:blipFill>
          <a:blip r:embed="rId5">
            <a:extLst/>
          </a:blip>
          <a:stretch>
            <a:fillRect/>
          </a:stretch>
        </p:blipFill>
        <p:spPr>
          <a:xfrm>
            <a:off x="9639316" y="7960911"/>
            <a:ext cx="548873" cy="636127"/>
          </a:xfrm>
          <a:prstGeom prst="rect">
            <a:avLst/>
          </a:prstGeom>
          <a:ln w="12700">
            <a:miter lim="400000"/>
          </a:ln>
        </p:spPr>
      </p:pic>
      <p:pic>
        <p:nvPicPr>
          <p:cNvPr id="830" name="Image" descr="Image"/>
          <p:cNvPicPr>
            <a:picLocks noChangeAspect="1"/>
          </p:cNvPicPr>
          <p:nvPr/>
        </p:nvPicPr>
        <p:blipFill>
          <a:blip r:embed="rId6">
            <a:extLst/>
          </a:blip>
          <a:stretch>
            <a:fillRect/>
          </a:stretch>
        </p:blipFill>
        <p:spPr>
          <a:xfrm>
            <a:off x="7384344" y="5136747"/>
            <a:ext cx="673262" cy="673261"/>
          </a:xfrm>
          <a:prstGeom prst="rect">
            <a:avLst/>
          </a:prstGeom>
          <a:ln w="12700">
            <a:miter lim="400000"/>
          </a:ln>
        </p:spPr>
      </p:pic>
      <p:sp>
        <p:nvSpPr>
          <p:cNvPr id="853" name="Connection Line"/>
          <p:cNvSpPr/>
          <p:nvPr/>
        </p:nvSpPr>
        <p:spPr>
          <a:xfrm>
            <a:off x="6503057" y="5347430"/>
            <a:ext cx="1833884" cy="12045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8841" y="3826"/>
                  <a:pt x="16041" y="11026"/>
                  <a:pt x="21600" y="21600"/>
                </a:cubicBezTo>
              </a:path>
            </a:pathLst>
          </a:custGeom>
          <a:ln w="25400">
            <a:solidFill>
              <a:srgbClr val="5A5F5E"/>
            </a:solidFill>
            <a:miter lim="400000"/>
            <a:tailEnd type="triangle"/>
          </a:ln>
        </p:spPr>
        <p:txBody>
          <a:bodyPr/>
          <a:lstStyle/>
          <a:p>
            <a:endParaRPr/>
          </a:p>
        </p:txBody>
      </p:sp>
      <p:pic>
        <p:nvPicPr>
          <p:cNvPr id="832" name="Image" descr="Image"/>
          <p:cNvPicPr>
            <a:picLocks noChangeAspect="1"/>
          </p:cNvPicPr>
          <p:nvPr/>
        </p:nvPicPr>
        <p:blipFill>
          <a:blip r:embed="rId7">
            <a:extLst/>
          </a:blip>
          <a:stretch>
            <a:fillRect/>
          </a:stretch>
        </p:blipFill>
        <p:spPr>
          <a:xfrm>
            <a:off x="5113991" y="4504566"/>
            <a:ext cx="1410445" cy="1410446"/>
          </a:xfrm>
          <a:prstGeom prst="rect">
            <a:avLst/>
          </a:prstGeom>
          <a:ln w="12700">
            <a:miter lim="400000"/>
          </a:ln>
        </p:spPr>
      </p:pic>
      <p:sp>
        <p:nvSpPr>
          <p:cNvPr id="833" name="Version Control"/>
          <p:cNvSpPr txBox="1"/>
          <p:nvPr/>
        </p:nvSpPr>
        <p:spPr>
          <a:xfrm>
            <a:off x="3219893" y="3252407"/>
            <a:ext cx="5198642" cy="83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a:latin typeface="Gill Sans"/>
                <a:ea typeface="Gill Sans"/>
                <a:cs typeface="Gill Sans"/>
                <a:sym typeface="Gill Sans"/>
              </a:defRPr>
            </a:lvl1pPr>
          </a:lstStyle>
          <a:p>
            <a:r>
              <a:t>Version Control</a:t>
            </a:r>
          </a:p>
        </p:txBody>
      </p:sp>
      <p:pic>
        <p:nvPicPr>
          <p:cNvPr id="834" name="Image" descr="Image"/>
          <p:cNvPicPr>
            <a:picLocks noChangeAspect="1"/>
          </p:cNvPicPr>
          <p:nvPr/>
        </p:nvPicPr>
        <p:blipFill>
          <a:blip r:embed="rId2">
            <a:extLst/>
          </a:blip>
          <a:stretch>
            <a:fillRect/>
          </a:stretch>
        </p:blipFill>
        <p:spPr>
          <a:xfrm>
            <a:off x="13741505" y="6501846"/>
            <a:ext cx="2064100" cy="2064100"/>
          </a:xfrm>
          <a:prstGeom prst="rect">
            <a:avLst/>
          </a:prstGeom>
          <a:ln w="12700">
            <a:miter lim="400000"/>
          </a:ln>
        </p:spPr>
      </p:pic>
      <p:pic>
        <p:nvPicPr>
          <p:cNvPr id="835" name="Image" descr="Image"/>
          <p:cNvPicPr>
            <a:picLocks noChangeAspect="1"/>
          </p:cNvPicPr>
          <p:nvPr/>
        </p:nvPicPr>
        <p:blipFill>
          <a:blip r:embed="rId3">
            <a:extLst/>
          </a:blip>
          <a:stretch>
            <a:fillRect/>
          </a:stretch>
        </p:blipFill>
        <p:spPr>
          <a:xfrm>
            <a:off x="14704519" y="6954659"/>
            <a:ext cx="548874" cy="548873"/>
          </a:xfrm>
          <a:prstGeom prst="rect">
            <a:avLst/>
          </a:prstGeom>
          <a:ln w="12700">
            <a:miter lim="400000"/>
          </a:ln>
        </p:spPr>
      </p:pic>
      <p:pic>
        <p:nvPicPr>
          <p:cNvPr id="836" name="SafeCom_server.png" descr="SafeCom_server.png"/>
          <p:cNvPicPr>
            <a:picLocks noChangeAspect="1"/>
          </p:cNvPicPr>
          <p:nvPr/>
        </p:nvPicPr>
        <p:blipFill>
          <a:blip r:embed="rId4">
            <a:extLst/>
          </a:blip>
          <a:srcRect b="15082"/>
          <a:stretch>
            <a:fillRect/>
          </a:stretch>
        </p:blipFill>
        <p:spPr>
          <a:xfrm>
            <a:off x="20228779" y="5683466"/>
            <a:ext cx="3414180" cy="3091187"/>
          </a:xfrm>
          <a:prstGeom prst="rect">
            <a:avLst/>
          </a:prstGeom>
          <a:ln w="12700">
            <a:miter lim="400000"/>
          </a:ln>
        </p:spPr>
      </p:pic>
      <p:pic>
        <p:nvPicPr>
          <p:cNvPr id="837" name="RStudio_Hex_shiny.png" descr="RStudio_Hex_shiny.png"/>
          <p:cNvPicPr>
            <a:picLocks noChangeAspect="1"/>
          </p:cNvPicPr>
          <p:nvPr/>
        </p:nvPicPr>
        <p:blipFill>
          <a:blip r:embed="rId5">
            <a:extLst/>
          </a:blip>
          <a:stretch>
            <a:fillRect/>
          </a:stretch>
        </p:blipFill>
        <p:spPr>
          <a:xfrm>
            <a:off x="22671673" y="7547188"/>
            <a:ext cx="548874" cy="636127"/>
          </a:xfrm>
          <a:prstGeom prst="rect">
            <a:avLst/>
          </a:prstGeom>
          <a:ln w="12700">
            <a:miter lim="400000"/>
          </a:ln>
        </p:spPr>
      </p:pic>
      <p:pic>
        <p:nvPicPr>
          <p:cNvPr id="838" name="SafeCom_server.png" descr="SafeCom_server.png"/>
          <p:cNvPicPr>
            <a:picLocks noChangeAspect="1"/>
          </p:cNvPicPr>
          <p:nvPr/>
        </p:nvPicPr>
        <p:blipFill>
          <a:blip r:embed="rId4">
            <a:extLst/>
          </a:blip>
          <a:srcRect b="15082"/>
          <a:stretch>
            <a:fillRect/>
          </a:stretch>
        </p:blipFill>
        <p:spPr>
          <a:xfrm>
            <a:off x="16493476" y="5683466"/>
            <a:ext cx="3414180" cy="3091187"/>
          </a:xfrm>
          <a:prstGeom prst="rect">
            <a:avLst/>
          </a:prstGeom>
          <a:ln w="12700">
            <a:miter lim="400000"/>
          </a:ln>
        </p:spPr>
      </p:pic>
      <p:pic>
        <p:nvPicPr>
          <p:cNvPr id="839" name="RStudio_Hex_shiny.png" descr="RStudio_Hex_shiny.png"/>
          <p:cNvPicPr>
            <a:picLocks noChangeAspect="1"/>
          </p:cNvPicPr>
          <p:nvPr/>
        </p:nvPicPr>
        <p:blipFill>
          <a:blip r:embed="rId5">
            <a:extLst/>
          </a:blip>
          <a:stretch>
            <a:fillRect/>
          </a:stretch>
        </p:blipFill>
        <p:spPr>
          <a:xfrm>
            <a:off x="18936371" y="7547189"/>
            <a:ext cx="548873" cy="636127"/>
          </a:xfrm>
          <a:prstGeom prst="rect">
            <a:avLst/>
          </a:prstGeom>
          <a:ln w="12700">
            <a:miter lim="400000"/>
          </a:ln>
        </p:spPr>
      </p:pic>
      <p:sp>
        <p:nvSpPr>
          <p:cNvPr id="854" name="Connection Line"/>
          <p:cNvSpPr/>
          <p:nvPr/>
        </p:nvSpPr>
        <p:spPr>
          <a:xfrm>
            <a:off x="15677335" y="6719606"/>
            <a:ext cx="1539042" cy="192205"/>
          </a:xfrm>
          <a:custGeom>
            <a:avLst/>
            <a:gdLst/>
            <a:ahLst/>
            <a:cxnLst>
              <a:cxn ang="0">
                <a:pos x="wd2" y="hd2"/>
              </a:cxn>
              <a:cxn ang="5400000">
                <a:pos x="wd2" y="hd2"/>
              </a:cxn>
              <a:cxn ang="10800000">
                <a:pos x="wd2" y="hd2"/>
              </a:cxn>
              <a:cxn ang="16200000">
                <a:pos x="wd2" y="hd2"/>
              </a:cxn>
            </a:cxnLst>
            <a:rect l="0" t="0" r="r" b="b"/>
            <a:pathLst>
              <a:path w="21600" h="17418" extrusionOk="0">
                <a:moveTo>
                  <a:pt x="0" y="17418"/>
                </a:moveTo>
                <a:cubicBezTo>
                  <a:pt x="6985" y="335"/>
                  <a:pt x="14185" y="-4182"/>
                  <a:pt x="21600" y="3866"/>
                </a:cubicBezTo>
              </a:path>
            </a:pathLst>
          </a:custGeom>
          <a:ln w="25400">
            <a:solidFill>
              <a:srgbClr val="5A5F5E"/>
            </a:solidFill>
            <a:miter lim="400000"/>
            <a:tailEnd type="triangle"/>
          </a:ln>
        </p:spPr>
        <p:txBody>
          <a:bodyPr/>
          <a:lstStyle/>
          <a:p>
            <a:endParaRPr/>
          </a:p>
        </p:txBody>
      </p:sp>
      <p:sp>
        <p:nvSpPr>
          <p:cNvPr id="855" name="Connection Line"/>
          <p:cNvSpPr/>
          <p:nvPr/>
        </p:nvSpPr>
        <p:spPr>
          <a:xfrm>
            <a:off x="19186936" y="6540857"/>
            <a:ext cx="1765305" cy="120701"/>
          </a:xfrm>
          <a:custGeom>
            <a:avLst/>
            <a:gdLst/>
            <a:ahLst/>
            <a:cxnLst>
              <a:cxn ang="0">
                <a:pos x="wd2" y="hd2"/>
              </a:cxn>
              <a:cxn ang="5400000">
                <a:pos x="wd2" y="hd2"/>
              </a:cxn>
              <a:cxn ang="10800000">
                <a:pos x="wd2" y="hd2"/>
              </a:cxn>
              <a:cxn ang="16200000">
                <a:pos x="wd2" y="hd2"/>
              </a:cxn>
            </a:cxnLst>
            <a:rect l="0" t="0" r="r" b="b"/>
            <a:pathLst>
              <a:path w="21600" h="16200" extrusionOk="0">
                <a:moveTo>
                  <a:pt x="0" y="16105"/>
                </a:moveTo>
                <a:cubicBezTo>
                  <a:pt x="7200" y="-5400"/>
                  <a:pt x="14400" y="-5368"/>
                  <a:pt x="21600" y="16200"/>
                </a:cubicBezTo>
              </a:path>
            </a:pathLst>
          </a:custGeom>
          <a:ln w="25400">
            <a:solidFill>
              <a:srgbClr val="5A5F5E"/>
            </a:solidFill>
            <a:miter lim="400000"/>
            <a:tailEnd type="triangle"/>
          </a:ln>
        </p:spPr>
        <p:txBody>
          <a:bodyPr/>
          <a:lstStyle/>
          <a:p>
            <a:endParaRPr/>
          </a:p>
        </p:txBody>
      </p:sp>
      <p:sp>
        <p:nvSpPr>
          <p:cNvPr id="842" name="Handoff"/>
          <p:cNvSpPr txBox="1"/>
          <p:nvPr/>
        </p:nvSpPr>
        <p:spPr>
          <a:xfrm>
            <a:off x="17167688" y="3252407"/>
            <a:ext cx="2749799" cy="83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a:latin typeface="Gill Sans"/>
                <a:ea typeface="Gill Sans"/>
                <a:cs typeface="Gill Sans"/>
                <a:sym typeface="Gill Sans"/>
              </a:defRPr>
            </a:lvl1pPr>
          </a:lstStyle>
          <a:p>
            <a:r>
              <a:t>Handoff</a:t>
            </a:r>
          </a:p>
        </p:txBody>
      </p:sp>
      <p:sp>
        <p:nvSpPr>
          <p:cNvPr id="843" name="Analyst stage app…"/>
          <p:cNvSpPr txBox="1"/>
          <p:nvPr/>
        </p:nvSpPr>
        <p:spPr>
          <a:xfrm>
            <a:off x="15386091" y="9692069"/>
            <a:ext cx="6312993" cy="154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Analyst stage app</a:t>
            </a:r>
          </a:p>
          <a:p>
            <a:r>
              <a:t>IT deploys to production</a:t>
            </a:r>
          </a:p>
        </p:txBody>
      </p:sp>
      <p:sp>
        <p:nvSpPr>
          <p:cNvPr id="844" name="Stage"/>
          <p:cNvSpPr txBox="1"/>
          <p:nvPr/>
        </p:nvSpPr>
        <p:spPr>
          <a:xfrm>
            <a:off x="17497645" y="8410261"/>
            <a:ext cx="1405980"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b="1">
                <a:latin typeface="Gill Sans"/>
                <a:ea typeface="Gill Sans"/>
                <a:cs typeface="Gill Sans"/>
                <a:sym typeface="Gill Sans"/>
              </a:defRPr>
            </a:lvl1pPr>
          </a:lstStyle>
          <a:p>
            <a:r>
              <a:t>Stage</a:t>
            </a:r>
          </a:p>
        </p:txBody>
      </p:sp>
      <p:sp>
        <p:nvSpPr>
          <p:cNvPr id="845" name="Production"/>
          <p:cNvSpPr txBox="1"/>
          <p:nvPr/>
        </p:nvSpPr>
        <p:spPr>
          <a:xfrm>
            <a:off x="20592688" y="8410261"/>
            <a:ext cx="2686498"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b="1">
                <a:latin typeface="Gill Sans"/>
                <a:ea typeface="Gill Sans"/>
                <a:cs typeface="Gill Sans"/>
                <a:sym typeface="Gill Sans"/>
              </a:defRPr>
            </a:lvl1pPr>
          </a:lstStyle>
          <a:p>
            <a:r>
              <a:t>Production</a:t>
            </a:r>
          </a:p>
        </p:txBody>
      </p:sp>
      <p:sp>
        <p:nvSpPr>
          <p:cNvPr id="846" name="Analyst"/>
          <p:cNvSpPr txBox="1"/>
          <p:nvPr/>
        </p:nvSpPr>
        <p:spPr>
          <a:xfrm>
            <a:off x="15715943" y="5848697"/>
            <a:ext cx="1410445"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Analyst</a:t>
            </a:r>
          </a:p>
        </p:txBody>
      </p:sp>
      <p:sp>
        <p:nvSpPr>
          <p:cNvPr id="847" name="IT"/>
          <p:cNvSpPr txBox="1"/>
          <p:nvPr/>
        </p:nvSpPr>
        <p:spPr>
          <a:xfrm>
            <a:off x="19920723" y="5848697"/>
            <a:ext cx="471489"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IT</a:t>
            </a:r>
          </a:p>
        </p:txBody>
      </p:sp>
      <p:sp>
        <p:nvSpPr>
          <p:cNvPr id="848" name="Line"/>
          <p:cNvSpPr/>
          <p:nvPr/>
        </p:nvSpPr>
        <p:spPr>
          <a:xfrm flipV="1">
            <a:off x="12217302" y="3273379"/>
            <a:ext cx="1" cy="7934418"/>
          </a:xfrm>
          <a:prstGeom prst="line">
            <a:avLst/>
          </a:prstGeom>
          <a:ln w="25400">
            <a:solidFill>
              <a:srgbClr val="5A5F5E"/>
            </a:solidFill>
            <a:miter lim="400000"/>
          </a:ln>
        </p:spPr>
        <p:txBody>
          <a:bodyPr lIns="50800" tIns="50800" rIns="50800" bIns="50800" anchor="ctr"/>
          <a:lstStyle/>
          <a:p>
            <a:endParaRPr/>
          </a:p>
        </p:txBody>
      </p:sp>
      <p:pic>
        <p:nvPicPr>
          <p:cNvPr id="849" name="Image" descr="Image"/>
          <p:cNvPicPr>
            <a:picLocks noChangeAspect="1"/>
          </p:cNvPicPr>
          <p:nvPr/>
        </p:nvPicPr>
        <p:blipFill>
          <a:blip r:embed="rId8">
            <a:extLst/>
          </a:blip>
          <a:srcRect l="9914" r="18345" b="33354"/>
          <a:stretch>
            <a:fillRect/>
          </a:stretch>
        </p:blipFill>
        <p:spPr>
          <a:xfrm>
            <a:off x="20036657" y="4487705"/>
            <a:ext cx="1050273" cy="958772"/>
          </a:xfrm>
          <a:prstGeom prst="rect">
            <a:avLst/>
          </a:prstGeom>
          <a:ln w="12700">
            <a:miter lim="400000"/>
          </a:ln>
        </p:spPr>
      </p:pic>
      <p:pic>
        <p:nvPicPr>
          <p:cNvPr id="850" name="Image" descr="Image"/>
          <p:cNvPicPr>
            <a:picLocks noChangeAspect="1"/>
          </p:cNvPicPr>
          <p:nvPr/>
        </p:nvPicPr>
        <p:blipFill>
          <a:blip r:embed="rId9">
            <a:extLst/>
          </a:blip>
          <a:srcRect r="81208" b="19866"/>
          <a:stretch>
            <a:fillRect/>
          </a:stretch>
        </p:blipFill>
        <p:spPr>
          <a:xfrm>
            <a:off x="19226145" y="4487705"/>
            <a:ext cx="635880" cy="958729"/>
          </a:xfrm>
          <a:prstGeom prst="rect">
            <a:avLst/>
          </a:prstGeom>
          <a:ln w="12700">
            <a:miter lim="400000"/>
          </a:ln>
        </p:spPr>
      </p:pic>
      <p:sp>
        <p:nvSpPr>
          <p:cNvPr id="851" name="How do I deploy apps in production?"/>
          <p:cNvSpPr/>
          <p:nvPr/>
        </p:nvSpPr>
        <p:spPr>
          <a:xfrm>
            <a:off x="-1" y="31750"/>
            <a:ext cx="24384001"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How do I deploy apps in production?</a:t>
            </a: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ring your apps tutorial: https://shiny.rstudio.com/tutorial/written-tutorial/lesson7/…"/>
          <p:cNvSpPr txBox="1">
            <a:spLocks noGrp="1"/>
          </p:cNvSpPr>
          <p:nvPr>
            <p:ph type="body" idx="4294967295"/>
          </p:nvPr>
        </p:nvSpPr>
        <p:spPr>
          <a:xfrm>
            <a:off x="1488677" y="2310475"/>
            <a:ext cx="21406645" cy="9090151"/>
          </a:xfrm>
          <a:prstGeom prst="rect">
            <a:avLst/>
          </a:prstGeom>
        </p:spPr>
        <p:txBody>
          <a:bodyPr anchor="t"/>
          <a:lstStyle/>
          <a:p>
            <a:pPr marL="609996" indent="-609996">
              <a:buClr>
                <a:srgbClr val="447FB5"/>
              </a:buClr>
              <a:buChar char="‣"/>
              <a:defRPr sz="7000"/>
            </a:pPr>
            <a:r>
              <a:t>Sharing your apps tutorial: </a:t>
            </a:r>
            <a:r>
              <a:rPr u="sng">
                <a:hlinkClick r:id="rId2"/>
              </a:rPr>
              <a:t>https://shiny.rstudio.com/tutorial/written-tutorial/lesson7/</a:t>
            </a:r>
          </a:p>
          <a:p>
            <a:pPr marL="609996" indent="-609996">
              <a:buClr>
                <a:srgbClr val="447FB5"/>
              </a:buClr>
              <a:buChar char="‣"/>
              <a:defRPr sz="7000"/>
            </a:pPr>
            <a:r>
              <a:t>Administering Shiny Server Pro webinar: </a:t>
            </a:r>
            <a:r>
              <a:rPr u="sng">
                <a:hlinkClick r:id="rId3"/>
              </a:rPr>
              <a:t>https://www.rstudio.com/resources/webinars/administering-shiny-server-pro/</a:t>
            </a:r>
          </a:p>
        </p:txBody>
      </p:sp>
      <p:sp>
        <p:nvSpPr>
          <p:cNvPr id="858" name="More information"/>
          <p:cNvSpPr/>
          <p:nvPr/>
        </p:nvSpPr>
        <p:spPr>
          <a:xfrm>
            <a:off x="-1" y="31750"/>
            <a:ext cx="24384001"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More information</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Rebecca Vickery"/>
          <p:cNvSpPr>
            <a:spLocks noGrp="1"/>
          </p:cNvSpPr>
          <p:nvPr>
            <p:ph type="body" idx="21"/>
          </p:nvPr>
        </p:nvSpPr>
        <p:spPr>
          <a:prstGeom prst="rect">
            <a:avLst/>
          </a:prstGeom>
        </p:spPr>
        <p:txBody>
          <a:bodyPr/>
          <a:lstStyle/>
          <a:p>
            <a:r>
              <a:t>–Rebecca Vickery</a:t>
            </a:r>
          </a:p>
        </p:txBody>
      </p:sp>
      <p:sp>
        <p:nvSpPr>
          <p:cNvPr id="189" name="“Experience with version control is fast becoming a requirement for all data scientists”"/>
          <p:cNvSpPr>
            <a:spLocks noGrp="1"/>
          </p:cNvSpPr>
          <p:nvPr>
            <p:ph type="body" idx="22"/>
          </p:nvPr>
        </p:nvSpPr>
        <p:spPr>
          <a:xfrm>
            <a:off x="2374900" y="4533900"/>
            <a:ext cx="19621500" cy="3568701"/>
          </a:xfrm>
          <a:prstGeom prst="rect">
            <a:avLst/>
          </a:prstGeom>
        </p:spPr>
        <p:txBody>
          <a:bodyPr/>
          <a:lstStyle>
            <a:lvl1pPr>
              <a:defRPr sz="7600"/>
            </a:lvl1pPr>
          </a:lstStyle>
          <a:p>
            <a:r>
              <a:t>“Experience with version control is fast becoming a requirement for all data scientists”</a:t>
            </a:r>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86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862"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863" name="Image" descr="Image"/>
          <p:cNvPicPr>
            <a:picLocks noChangeAspect="1"/>
          </p:cNvPicPr>
          <p:nvPr/>
        </p:nvPicPr>
        <p:blipFill>
          <a:blip r:embed="rId4">
            <a:extLst/>
          </a:blip>
          <a:stretch>
            <a:fillRect/>
          </a:stretch>
        </p:blipFill>
        <p:spPr>
          <a:xfrm>
            <a:off x="3137742" y="12658725"/>
            <a:ext cx="2540001" cy="863600"/>
          </a:xfrm>
          <a:prstGeom prst="rect">
            <a:avLst/>
          </a:prstGeom>
          <a:ln w="12700">
            <a:miter lim="400000"/>
          </a:ln>
        </p:spPr>
      </p:pic>
      <p:pic>
        <p:nvPicPr>
          <p:cNvPr id="864" name="font-awesome_4-6-3_users_256_0_d3d3d3_none.png" descr="font-awesome_4-6-3_users_256_0_d3d3d3_none.png"/>
          <p:cNvPicPr>
            <a:picLocks noChangeAspect="1"/>
          </p:cNvPicPr>
          <p:nvPr/>
        </p:nvPicPr>
        <p:blipFill>
          <a:blip r:embed="rId5">
            <a:extLst/>
          </a:blip>
          <a:stretch>
            <a:fillRect/>
          </a:stretch>
        </p:blipFill>
        <p:spPr>
          <a:xfrm>
            <a:off x="258712" y="254000"/>
            <a:ext cx="3251201" cy="3251200"/>
          </a:xfrm>
          <a:prstGeom prst="rect">
            <a:avLst/>
          </a:prstGeom>
          <a:ln w="12700">
            <a:miter lim="400000"/>
          </a:ln>
        </p:spPr>
      </p:pic>
      <p:sp>
        <p:nvSpPr>
          <p:cNvPr id="865"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866" name="Create a folder called movies in the ShinyApps folder…"/>
          <p:cNvSpPr txBox="1">
            <a:spLocks noGrp="1"/>
          </p:cNvSpPr>
          <p:nvPr>
            <p:ph type="body" idx="21"/>
          </p:nvPr>
        </p:nvSpPr>
        <p:spPr>
          <a:prstGeom prst="rect">
            <a:avLst/>
          </a:prstGeom>
        </p:spPr>
        <p:txBody>
          <a:bodyPr/>
          <a:lstStyle/>
          <a:p>
            <a:r>
              <a:t>Create a folder called movies in the ShinyApps folder</a:t>
            </a:r>
          </a:p>
          <a:p>
            <a:r>
              <a:t>Move any one of the movies app R scripts you worked on into this folder, and rename it as app.R</a:t>
            </a:r>
          </a:p>
          <a:p>
            <a:r>
              <a:t>Also move the movies.Rdata file into this folder</a:t>
            </a:r>
          </a:p>
          <a:p>
            <a:r>
              <a:t>Run the app</a:t>
            </a:r>
          </a:p>
          <a:p>
            <a:r>
              <a:t>Then go to </a:t>
            </a:r>
            <a:r>
              <a:rPr sz="3000">
                <a:solidFill>
                  <a:srgbClr val="0096FF"/>
                </a:solidFill>
                <a:latin typeface="Monaco"/>
                <a:ea typeface="Monaco"/>
                <a:cs typeface="Monaco"/>
                <a:sym typeface="Monaco"/>
              </a:rPr>
              <a:t>http://harpers-ferry.rstudio.com:3838/[username]/movies</a:t>
            </a:r>
            <a:r>
              <a:t> to view and interact with the deployed app</a:t>
            </a:r>
          </a:p>
        </p:txBody>
      </p:sp>
      <p:pic>
        <p:nvPicPr>
          <p:cNvPr id="867" name="timer_3min.mov" descr="timer_3min.mov"/>
          <p:cNvPicPr>
            <a:picLocks/>
          </p:cNvPicPr>
          <p:nvPr>
            <a:videoFile r:link="rId2"/>
            <p:extLst>
              <p:ext uri="{DAA4B4D4-6D71-4841-9C94-3DE7FCFB9230}">
                <p14:media xmlns:p14="http://schemas.microsoft.com/office/powerpoint/2010/main" r:embed="rId1"/>
              </p:ext>
            </p:extLst>
          </p:nvPr>
        </p:nvPicPr>
        <p:blipFill>
          <a:blip r:embed="rId6">
            <a:extLst/>
          </a:blip>
          <a:stretch>
            <a:fillRect/>
          </a:stretch>
        </p:blipFill>
        <p:spPr>
          <a:xfrm>
            <a:off x="19685000" y="104902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86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67"/>
                </p:tgtEl>
              </p:cMediaNode>
            </p:video>
            <p:seq concurrent="1" prevAc="none" nextAc="seek">
              <p:cTn id="8" restart="whenNotActive" fill="hold" evtFilter="cancelBubble" nodeType="interactiveSeq">
                <p:stCondLst>
                  <p:cond evt="onClick" delay="0">
                    <p:tgtEl>
                      <p:spTgt spid="86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67"/>
                                        </p:tgtEl>
                                      </p:cBhvr>
                                    </p:cmd>
                                  </p:childTnLst>
                                </p:cTn>
                              </p:par>
                            </p:childTnLst>
                          </p:cTn>
                        </p:par>
                      </p:childTnLst>
                    </p:cTn>
                  </p:par>
                </p:childTnLst>
              </p:cTn>
              <p:nextCondLst>
                <p:cond evt="onClick" delay="0">
                  <p:tgtEl>
                    <p:spTgt spid="867"/>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Studio Connect"/>
          <p:cNvSpPr txBox="1">
            <a:spLocks noGrp="1"/>
          </p:cNvSpPr>
          <p:nvPr>
            <p:ph type="body" idx="21"/>
          </p:nvPr>
        </p:nvSpPr>
        <p:spPr>
          <a:prstGeom prst="rect">
            <a:avLst/>
          </a:prstGeom>
        </p:spPr>
        <p:txBody>
          <a:bodyPr/>
          <a:lstStyle/>
          <a:p>
            <a:r>
              <a:t>RStudio Connect</a:t>
            </a:r>
          </a:p>
        </p:txBody>
      </p:sp>
      <p:sp>
        <p:nvSpPr>
          <p:cNvPr id="870" name="Oval"/>
          <p:cNvSpPr/>
          <p:nvPr/>
        </p:nvSpPr>
        <p:spPr>
          <a:xfrm>
            <a:off x="2276054" y="3428376"/>
            <a:ext cx="5839435" cy="5678398"/>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1" name="Oval"/>
          <p:cNvSpPr/>
          <p:nvPr/>
        </p:nvSpPr>
        <p:spPr>
          <a:xfrm>
            <a:off x="443555" y="7154789"/>
            <a:ext cx="3975167" cy="4416607"/>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881" name="Group"/>
          <p:cNvGrpSpPr/>
          <p:nvPr/>
        </p:nvGrpSpPr>
        <p:grpSpPr>
          <a:xfrm>
            <a:off x="258712" y="3326290"/>
            <a:ext cx="12070372" cy="8620145"/>
            <a:chOff x="0" y="0"/>
            <a:chExt cx="12070370" cy="8620143"/>
          </a:xfrm>
        </p:grpSpPr>
        <p:sp>
          <p:nvSpPr>
            <p:cNvPr id="872" name="Circle"/>
            <p:cNvSpPr/>
            <p:nvPr/>
          </p:nvSpPr>
          <p:spPr>
            <a:xfrm>
              <a:off x="2257810" y="301081"/>
              <a:ext cx="5299103" cy="5299102"/>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3" name="Circle"/>
            <p:cNvSpPr/>
            <p:nvPr/>
          </p:nvSpPr>
          <p:spPr>
            <a:xfrm>
              <a:off x="4964269" y="2668406"/>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4" name="Oval"/>
            <p:cNvSpPr/>
            <p:nvPr/>
          </p:nvSpPr>
          <p:spPr>
            <a:xfrm>
              <a:off x="1021582" y="4591372"/>
              <a:ext cx="4933793" cy="3638857"/>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5" name="Circle"/>
            <p:cNvSpPr/>
            <p:nvPr/>
          </p:nvSpPr>
          <p:spPr>
            <a:xfrm>
              <a:off x="3287108" y="3448062"/>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6" name="Circle"/>
            <p:cNvSpPr/>
            <p:nvPr/>
          </p:nvSpPr>
          <p:spPr>
            <a:xfrm>
              <a:off x="2980194" y="5979251"/>
              <a:ext cx="2002299"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7" name="Circle"/>
            <p:cNvSpPr/>
            <p:nvPr/>
          </p:nvSpPr>
          <p:spPr>
            <a:xfrm>
              <a:off x="6985041" y="4106590"/>
              <a:ext cx="3712580"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8" name="Oval"/>
            <p:cNvSpPr/>
            <p:nvPr/>
          </p:nvSpPr>
          <p:spPr>
            <a:xfrm>
              <a:off x="4307127" y="4607340"/>
              <a:ext cx="5918652"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9" name="Circle"/>
            <p:cNvSpPr/>
            <p:nvPr/>
          </p:nvSpPr>
          <p:spPr>
            <a:xfrm>
              <a:off x="3906211" y="5979251"/>
              <a:ext cx="2002300"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0" name="Shape"/>
            <p:cNvSpPr/>
            <p:nvPr/>
          </p:nvSpPr>
          <p:spPr>
            <a:xfrm>
              <a:off x="0" y="-1"/>
              <a:ext cx="12070371" cy="8620145"/>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888" name="Group"/>
          <p:cNvGrpSpPr/>
          <p:nvPr/>
        </p:nvGrpSpPr>
        <p:grpSpPr>
          <a:xfrm>
            <a:off x="1534833" y="9044866"/>
            <a:ext cx="4680978" cy="2657912"/>
            <a:chOff x="0" y="0"/>
            <a:chExt cx="4680977" cy="2657911"/>
          </a:xfrm>
        </p:grpSpPr>
        <p:sp>
          <p:nvSpPr>
            <p:cNvPr id="882" name="Oval"/>
            <p:cNvSpPr/>
            <p:nvPr/>
          </p:nvSpPr>
          <p:spPr>
            <a:xfrm>
              <a:off x="1724784" y="0"/>
              <a:ext cx="2956194" cy="2623278"/>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3" name="Oval"/>
            <p:cNvSpPr/>
            <p:nvPr/>
          </p:nvSpPr>
          <p:spPr>
            <a:xfrm>
              <a:off x="1177869" y="940555"/>
              <a:ext cx="1905912" cy="1691275"/>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4" name="Oval"/>
            <p:cNvSpPr/>
            <p:nvPr/>
          </p:nvSpPr>
          <p:spPr>
            <a:xfrm>
              <a:off x="0" y="1764763"/>
              <a:ext cx="1807394" cy="89314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5" name="Oval"/>
            <p:cNvSpPr/>
            <p:nvPr/>
          </p:nvSpPr>
          <p:spPr>
            <a:xfrm>
              <a:off x="2096010" y="466001"/>
              <a:ext cx="1905912" cy="1691275"/>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6" name="Oval"/>
            <p:cNvSpPr/>
            <p:nvPr/>
          </p:nvSpPr>
          <p:spPr>
            <a:xfrm>
              <a:off x="914919" y="1548224"/>
              <a:ext cx="536338" cy="47593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7" name="Oval"/>
            <p:cNvSpPr/>
            <p:nvPr/>
          </p:nvSpPr>
          <p:spPr>
            <a:xfrm>
              <a:off x="1154948" y="1710009"/>
              <a:ext cx="833376"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889" name="Rectangle"/>
          <p:cNvSpPr/>
          <p:nvPr/>
        </p:nvSpPr>
        <p:spPr>
          <a:xfrm>
            <a:off x="864711" y="2913465"/>
            <a:ext cx="13808754" cy="9112036"/>
          </a:xfrm>
          <a:prstGeom prst="rect">
            <a:avLst/>
          </a:prstGeom>
          <a:gradFill>
            <a:gsLst>
              <a:gs pos="2209">
                <a:srgbClr val="FFFFFF">
                  <a:alpha val="0"/>
                </a:srgbClr>
              </a:gs>
              <a:gs pos="12331">
                <a:srgbClr val="FFFFFF">
                  <a:alpha val="50000"/>
                </a:srgbClr>
              </a:gs>
              <a:gs pos="54825">
                <a:srgbClr val="FFFFFF"/>
              </a:gs>
            </a:gsLst>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0" name="Oval"/>
          <p:cNvSpPr/>
          <p:nvPr/>
        </p:nvSpPr>
        <p:spPr>
          <a:xfrm>
            <a:off x="3784305" y="10604334"/>
            <a:ext cx="1361975" cy="602830"/>
          </a:xfrm>
          <a:prstGeom prst="ellipse">
            <a:avLst/>
          </a:prstGeom>
          <a:gradFill>
            <a:gsLst>
              <a:gs pos="60317">
                <a:srgbClr val="FFFFFF"/>
              </a:gs>
              <a:gs pos="87963">
                <a:srgbClr val="BAEAFF"/>
              </a:gs>
              <a:gs pos="100000">
                <a:srgbClr val="76D6FF"/>
              </a:gs>
            </a:gsLst>
            <a:path>
              <a:fillToRect l="31005" t="-5969" r="68994" b="105969"/>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900" name="Group"/>
          <p:cNvGrpSpPr/>
          <p:nvPr/>
        </p:nvGrpSpPr>
        <p:grpSpPr>
          <a:xfrm>
            <a:off x="4224771" y="4855428"/>
            <a:ext cx="6573736" cy="5860405"/>
            <a:chOff x="0" y="0"/>
            <a:chExt cx="6573735" cy="5860404"/>
          </a:xfrm>
        </p:grpSpPr>
        <p:grpSp>
          <p:nvGrpSpPr>
            <p:cNvPr id="898" name="Group"/>
            <p:cNvGrpSpPr/>
            <p:nvPr/>
          </p:nvGrpSpPr>
          <p:grpSpPr>
            <a:xfrm>
              <a:off x="0" y="0"/>
              <a:ext cx="6573736" cy="5860405"/>
              <a:chOff x="0" y="0"/>
              <a:chExt cx="6573735" cy="5860404"/>
            </a:xfrm>
          </p:grpSpPr>
          <p:sp>
            <p:nvSpPr>
              <p:cNvPr id="891"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897" name="Group"/>
              <p:cNvGrpSpPr/>
              <p:nvPr/>
            </p:nvGrpSpPr>
            <p:grpSpPr>
              <a:xfrm>
                <a:off x="0" y="0"/>
                <a:ext cx="3425567" cy="5860405"/>
                <a:chOff x="0" y="0"/>
                <a:chExt cx="3425566" cy="5860404"/>
              </a:xfrm>
            </p:grpSpPr>
            <p:sp>
              <p:nvSpPr>
                <p:cNvPr id="892"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3"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4"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5"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6"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899"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907" name="Group"/>
          <p:cNvGrpSpPr/>
          <p:nvPr/>
        </p:nvGrpSpPr>
        <p:grpSpPr>
          <a:xfrm>
            <a:off x="4996296" y="7804964"/>
            <a:ext cx="7116033" cy="4040562"/>
            <a:chOff x="0" y="0"/>
            <a:chExt cx="7116031" cy="4040562"/>
          </a:xfrm>
        </p:grpSpPr>
        <p:sp>
          <p:nvSpPr>
            <p:cNvPr id="901" name="Oval"/>
            <p:cNvSpPr/>
            <p:nvPr/>
          </p:nvSpPr>
          <p:spPr>
            <a:xfrm>
              <a:off x="2622020" y="0"/>
              <a:ext cx="4494012" cy="3987912"/>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2" name="Oval"/>
            <p:cNvSpPr/>
            <p:nvPr/>
          </p:nvSpPr>
          <p:spPr>
            <a:xfrm>
              <a:off x="1790599" y="1429834"/>
              <a:ext cx="2897371" cy="2571080"/>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3" name="Oval"/>
            <p:cNvSpPr/>
            <p:nvPr/>
          </p:nvSpPr>
          <p:spPr>
            <a:xfrm>
              <a:off x="0" y="2682797"/>
              <a:ext cx="2747604" cy="135776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4" name="Oval"/>
            <p:cNvSpPr/>
            <p:nvPr/>
          </p:nvSpPr>
          <p:spPr>
            <a:xfrm>
              <a:off x="3186359" y="708416"/>
              <a:ext cx="2897372" cy="2571080"/>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5" name="Oval"/>
            <p:cNvSpPr/>
            <p:nvPr/>
          </p:nvSpPr>
          <p:spPr>
            <a:xfrm>
              <a:off x="1390863" y="2353613"/>
              <a:ext cx="815341" cy="72352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6" name="Oval"/>
            <p:cNvSpPr/>
            <p:nvPr/>
          </p:nvSpPr>
          <p:spPr>
            <a:xfrm>
              <a:off x="1755755" y="2599559"/>
              <a:ext cx="1266899" cy="916422"/>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908" name="Push-button publish from RStudio…"/>
          <p:cNvSpPr txBox="1"/>
          <p:nvPr/>
        </p:nvSpPr>
        <p:spPr>
          <a:xfrm>
            <a:off x="9908497" y="4039722"/>
            <a:ext cx="13808753" cy="81369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Push-button publish from RStudio</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Shiny apps, R Markdown docs, and more</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Self-managed content</a:t>
            </a:r>
            <a:r>
              <a:rPr>
                <a:solidFill>
                  <a:srgbClr val="53585F"/>
                </a:solidFill>
              </a:rPr>
              <a:t>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content authors decide permissions</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Scheduled reports</a:t>
            </a:r>
            <a:endParaRPr b="1">
              <a:solidFill>
                <a:srgbClr val="53585F"/>
              </a:solidFill>
            </a:endParaRP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automatically run and email Rmd</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Support</a:t>
            </a:r>
            <a:r>
              <a:rPr b="1">
                <a:solidFill>
                  <a:srgbClr val="53585F"/>
                </a:solidFill>
              </a:rPr>
              <a:t> </a:t>
            </a:r>
          </a:p>
          <a:p>
            <a:pPr lvl="1" indent="317500" algn="l" defTabSz="584200">
              <a:buClr>
                <a:srgbClr val="447FB5"/>
              </a:buClr>
              <a:defRPr sz="5600" b="1">
                <a:solidFill>
                  <a:srgbClr val="000000"/>
                </a:solidFill>
                <a:latin typeface="Helvetica Neue"/>
                <a:ea typeface="Helvetica Neue"/>
                <a:cs typeface="Helvetica Neue"/>
                <a:sym typeface="Helvetica Neue"/>
              </a:defRPr>
            </a:pPr>
            <a:r>
              <a:rPr b="0">
                <a:solidFill>
                  <a:srgbClr val="53585F"/>
                </a:solidFill>
              </a:rPr>
              <a:t>direct priority support</a:t>
            </a:r>
          </a:p>
        </p:txBody>
      </p:sp>
      <p:sp>
        <p:nvSpPr>
          <p:cNvPr id="909" name="45 day evaluation free trial"/>
          <p:cNvSpPr/>
          <p:nvPr/>
        </p:nvSpPr>
        <p:spPr>
          <a:xfrm>
            <a:off x="19924431" y="9391736"/>
            <a:ext cx="4472271" cy="43593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702" y="2674"/>
                </a:lnTo>
                <a:lnTo>
                  <a:pt x="15606" y="1070"/>
                </a:lnTo>
                <a:lnTo>
                  <a:pt x="16131" y="4283"/>
                </a:lnTo>
                <a:lnTo>
                  <a:pt x="19461" y="4066"/>
                </a:lnTo>
                <a:lnTo>
                  <a:pt x="18503" y="7183"/>
                </a:lnTo>
                <a:lnTo>
                  <a:pt x="21600" y="8397"/>
                </a:lnTo>
                <a:lnTo>
                  <a:pt x="19350" y="10800"/>
                </a:lnTo>
                <a:lnTo>
                  <a:pt x="21600" y="13203"/>
                </a:lnTo>
                <a:lnTo>
                  <a:pt x="18503" y="14417"/>
                </a:lnTo>
                <a:lnTo>
                  <a:pt x="19461" y="17534"/>
                </a:lnTo>
                <a:lnTo>
                  <a:pt x="16131" y="17317"/>
                </a:lnTo>
                <a:lnTo>
                  <a:pt x="15606" y="20530"/>
                </a:lnTo>
                <a:lnTo>
                  <a:pt x="12702" y="18926"/>
                </a:lnTo>
                <a:lnTo>
                  <a:pt x="10800" y="21600"/>
                </a:lnTo>
                <a:lnTo>
                  <a:pt x="8898" y="18926"/>
                </a:lnTo>
                <a:lnTo>
                  <a:pt x="5994" y="20530"/>
                </a:lnTo>
                <a:lnTo>
                  <a:pt x="5469" y="17317"/>
                </a:lnTo>
                <a:lnTo>
                  <a:pt x="2139" y="17534"/>
                </a:lnTo>
                <a:lnTo>
                  <a:pt x="3097" y="14417"/>
                </a:lnTo>
                <a:lnTo>
                  <a:pt x="0" y="13203"/>
                </a:lnTo>
                <a:lnTo>
                  <a:pt x="2250" y="10800"/>
                </a:lnTo>
                <a:lnTo>
                  <a:pt x="0" y="8397"/>
                </a:lnTo>
                <a:lnTo>
                  <a:pt x="3097" y="7183"/>
                </a:lnTo>
                <a:lnTo>
                  <a:pt x="2139" y="4066"/>
                </a:lnTo>
                <a:lnTo>
                  <a:pt x="5469" y="4283"/>
                </a:lnTo>
                <a:lnTo>
                  <a:pt x="5994" y="1070"/>
                </a:lnTo>
                <a:lnTo>
                  <a:pt x="8898" y="2674"/>
                </a:lnTo>
                <a:close/>
              </a:path>
            </a:pathLst>
          </a:custGeom>
          <a:solidFill>
            <a:srgbClr val="447FB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584200">
              <a:lnSpc>
                <a:spcPct val="90000"/>
              </a:lnSpc>
              <a:spcBef>
                <a:spcPts val="2400"/>
              </a:spcBef>
              <a:defRPr>
                <a:solidFill>
                  <a:srgbClr val="FFFFFF"/>
                </a:solidFill>
                <a:latin typeface="Helvetica Neue"/>
                <a:ea typeface="Helvetica Neue"/>
                <a:cs typeface="Helvetica Neue"/>
                <a:sym typeface="Helvetica Neue"/>
              </a:defRPr>
            </a:lvl1pPr>
          </a:lstStyle>
          <a:p>
            <a:r>
              <a:t>45 day evaluation free trial</a:t>
            </a:r>
          </a:p>
        </p:txBody>
      </p:sp>
      <p:sp>
        <p:nvSpPr>
          <p:cNvPr id="910" name="rstudio.com/products/connect/"/>
          <p:cNvSpPr txBox="1"/>
          <p:nvPr/>
        </p:nvSpPr>
        <p:spPr>
          <a:xfrm>
            <a:off x="12675187" y="2563081"/>
            <a:ext cx="10855661"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u="sng">
                <a:hlinkClick r:id="" action="ppaction://noaction"/>
              </a:defRPr>
            </a:lvl1pPr>
          </a:lstStyle>
          <a:p>
            <a:pPr>
              <a:defRPr u="none"/>
            </a:pPr>
            <a:r>
              <a:rPr u="sng">
                <a:hlinkClick r:id="rId2"/>
              </a:rPr>
              <a:t>rstudio.com/products/connect/</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 name="Free &amp; open source!"/>
          <p:cNvSpPr/>
          <p:nvPr/>
        </p:nvSpPr>
        <p:spPr>
          <a:xfrm>
            <a:off x="19924431" y="9391736"/>
            <a:ext cx="4472271" cy="43593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702" y="2674"/>
                </a:lnTo>
                <a:lnTo>
                  <a:pt x="15606" y="1070"/>
                </a:lnTo>
                <a:lnTo>
                  <a:pt x="16131" y="4283"/>
                </a:lnTo>
                <a:lnTo>
                  <a:pt x="19461" y="4066"/>
                </a:lnTo>
                <a:lnTo>
                  <a:pt x="18503" y="7183"/>
                </a:lnTo>
                <a:lnTo>
                  <a:pt x="21600" y="8397"/>
                </a:lnTo>
                <a:lnTo>
                  <a:pt x="19350" y="10800"/>
                </a:lnTo>
                <a:lnTo>
                  <a:pt x="21600" y="13203"/>
                </a:lnTo>
                <a:lnTo>
                  <a:pt x="18503" y="14417"/>
                </a:lnTo>
                <a:lnTo>
                  <a:pt x="19461" y="17534"/>
                </a:lnTo>
                <a:lnTo>
                  <a:pt x="16131" y="17317"/>
                </a:lnTo>
                <a:lnTo>
                  <a:pt x="15606" y="20530"/>
                </a:lnTo>
                <a:lnTo>
                  <a:pt x="12702" y="18926"/>
                </a:lnTo>
                <a:lnTo>
                  <a:pt x="10800" y="21600"/>
                </a:lnTo>
                <a:lnTo>
                  <a:pt x="8898" y="18926"/>
                </a:lnTo>
                <a:lnTo>
                  <a:pt x="5994" y="20530"/>
                </a:lnTo>
                <a:lnTo>
                  <a:pt x="5469" y="17317"/>
                </a:lnTo>
                <a:lnTo>
                  <a:pt x="2139" y="17534"/>
                </a:lnTo>
                <a:lnTo>
                  <a:pt x="3097" y="14417"/>
                </a:lnTo>
                <a:lnTo>
                  <a:pt x="0" y="13203"/>
                </a:lnTo>
                <a:lnTo>
                  <a:pt x="2250" y="10800"/>
                </a:lnTo>
                <a:lnTo>
                  <a:pt x="0" y="8397"/>
                </a:lnTo>
                <a:lnTo>
                  <a:pt x="3097" y="7183"/>
                </a:lnTo>
                <a:lnTo>
                  <a:pt x="2139" y="4066"/>
                </a:lnTo>
                <a:lnTo>
                  <a:pt x="5469" y="4283"/>
                </a:lnTo>
                <a:lnTo>
                  <a:pt x="5994" y="1070"/>
                </a:lnTo>
                <a:lnTo>
                  <a:pt x="8898" y="2674"/>
                </a:lnTo>
                <a:close/>
              </a:path>
            </a:pathLst>
          </a:custGeom>
          <a:solidFill>
            <a:srgbClr val="447FB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584200">
              <a:lnSpc>
                <a:spcPct val="90000"/>
              </a:lnSpc>
              <a:spcBef>
                <a:spcPts val="2400"/>
              </a:spcBef>
              <a:defRPr>
                <a:solidFill>
                  <a:srgbClr val="FFFFFF"/>
                </a:solidFill>
                <a:latin typeface="Helvetica Neue"/>
                <a:ea typeface="Helvetica Neue"/>
                <a:cs typeface="Helvetica Neue"/>
                <a:sym typeface="Helvetica Neue"/>
              </a:defRPr>
            </a:lvl1pPr>
          </a:lstStyle>
          <a:p>
            <a:r>
              <a:t>Free &amp; open source!</a:t>
            </a:r>
          </a:p>
        </p:txBody>
      </p:sp>
      <p:sp>
        <p:nvSpPr>
          <p:cNvPr id="913" name="ShinyProxy"/>
          <p:cNvSpPr txBox="1">
            <a:spLocks noGrp="1"/>
          </p:cNvSpPr>
          <p:nvPr>
            <p:ph type="body" idx="21"/>
          </p:nvPr>
        </p:nvSpPr>
        <p:spPr>
          <a:prstGeom prst="rect">
            <a:avLst/>
          </a:prstGeom>
        </p:spPr>
        <p:txBody>
          <a:bodyPr/>
          <a:lstStyle/>
          <a:p>
            <a:r>
              <a:t>ShinyProxy</a:t>
            </a:r>
          </a:p>
        </p:txBody>
      </p:sp>
      <p:grpSp>
        <p:nvGrpSpPr>
          <p:cNvPr id="944" name="Group"/>
          <p:cNvGrpSpPr/>
          <p:nvPr/>
        </p:nvGrpSpPr>
        <p:grpSpPr>
          <a:xfrm>
            <a:off x="4270659" y="4807941"/>
            <a:ext cx="6573736" cy="5860405"/>
            <a:chOff x="0" y="0"/>
            <a:chExt cx="6573735" cy="5860404"/>
          </a:xfrm>
        </p:grpSpPr>
        <p:grpSp>
          <p:nvGrpSpPr>
            <p:cNvPr id="942" name="Group"/>
            <p:cNvGrpSpPr/>
            <p:nvPr/>
          </p:nvGrpSpPr>
          <p:grpSpPr>
            <a:xfrm>
              <a:off x="0" y="0"/>
              <a:ext cx="6573736" cy="5860405"/>
              <a:chOff x="0" y="0"/>
              <a:chExt cx="6573735" cy="5860404"/>
            </a:xfrm>
          </p:grpSpPr>
          <p:sp>
            <p:nvSpPr>
              <p:cNvPr id="935"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941" name="Group"/>
              <p:cNvGrpSpPr/>
              <p:nvPr/>
            </p:nvGrpSpPr>
            <p:grpSpPr>
              <a:xfrm>
                <a:off x="0" y="0"/>
                <a:ext cx="3425567" cy="5860405"/>
                <a:chOff x="0" y="0"/>
                <a:chExt cx="3425566" cy="5860404"/>
              </a:xfrm>
            </p:grpSpPr>
            <p:sp>
              <p:nvSpPr>
                <p:cNvPr id="936"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37"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38"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39"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40"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943"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952" name="Secure access…"/>
          <p:cNvSpPr txBox="1"/>
          <p:nvPr/>
        </p:nvSpPr>
        <p:spPr>
          <a:xfrm>
            <a:off x="9908497" y="4039722"/>
            <a:ext cx="13808753" cy="81369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Secure access </a:t>
            </a:r>
          </a:p>
          <a:p>
            <a:pPr lvl="1" indent="273050" algn="l" defTabSz="502412">
              <a:buClr>
                <a:srgbClr val="447FB5"/>
              </a:buClr>
              <a:defRPr sz="4816">
                <a:solidFill>
                  <a:srgbClr val="000000"/>
                </a:solidFill>
                <a:latin typeface="Helvetica Neue"/>
                <a:ea typeface="Helvetica Neue"/>
                <a:cs typeface="Helvetica Neue"/>
                <a:sym typeface="Helvetica Neue"/>
              </a:defRPr>
            </a:pPr>
            <a:r>
              <a:rPr>
                <a:solidFill>
                  <a:srgbClr val="53585F"/>
                </a:solidFill>
              </a:rPr>
              <a:t>LDAP, GoogleAuth, SSL, and more</a:t>
            </a:r>
          </a:p>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Management</a:t>
            </a:r>
            <a:r>
              <a:rPr>
                <a:solidFill>
                  <a:srgbClr val="53585F"/>
                </a:solidFill>
              </a:rPr>
              <a:t> </a:t>
            </a:r>
          </a:p>
          <a:p>
            <a:pPr lvl="1" indent="273050" algn="l" defTabSz="502412">
              <a:buClr>
                <a:srgbClr val="447FB5"/>
              </a:buClr>
              <a:defRPr sz="4816">
                <a:solidFill>
                  <a:srgbClr val="000000"/>
                </a:solidFill>
                <a:latin typeface="Helvetica Neue"/>
                <a:ea typeface="Helvetica Neue"/>
                <a:cs typeface="Helvetica Neue"/>
                <a:sym typeface="Helvetica Neue"/>
              </a:defRPr>
            </a:pPr>
            <a:r>
              <a:rPr>
                <a:solidFill>
                  <a:srgbClr val="53585F"/>
                </a:solidFill>
              </a:rPr>
              <a:t>View open apps and generate usage statistics</a:t>
            </a:r>
          </a:p>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Docker</a:t>
            </a:r>
            <a:r>
              <a:rPr b="1">
                <a:solidFill>
                  <a:srgbClr val="53585F"/>
                </a:solidFill>
              </a:rPr>
              <a:t> </a:t>
            </a:r>
          </a:p>
          <a:p>
            <a:pPr lvl="1" indent="273050" algn="l" defTabSz="502412">
              <a:buClr>
                <a:srgbClr val="447FB5"/>
              </a:buClr>
              <a:defRPr sz="4816">
                <a:solidFill>
                  <a:srgbClr val="000000"/>
                </a:solidFill>
                <a:latin typeface="Helvetica Neue"/>
                <a:ea typeface="Helvetica Neue"/>
                <a:cs typeface="Helvetica Neue"/>
                <a:sym typeface="Helvetica Neue"/>
              </a:defRPr>
            </a:pPr>
            <a:r>
              <a:rPr>
                <a:solidFill>
                  <a:srgbClr val="53585F"/>
                </a:solidFill>
              </a:rPr>
              <a:t>uses docker to maintain dedicated app instances</a:t>
            </a:r>
          </a:p>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Open Source</a:t>
            </a:r>
          </a:p>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ACL’s</a:t>
            </a:r>
          </a:p>
          <a:p>
            <a:pPr lvl="1" indent="273050" algn="l" defTabSz="502412">
              <a:buClr>
                <a:srgbClr val="447FB5"/>
              </a:buClr>
              <a:defRPr sz="4816">
                <a:solidFill>
                  <a:srgbClr val="000000"/>
                </a:solidFill>
                <a:latin typeface="Helvetica Neue"/>
                <a:ea typeface="Helvetica Neue"/>
                <a:cs typeface="Helvetica Neue"/>
                <a:sym typeface="Helvetica Neue"/>
              </a:defRPr>
            </a:pPr>
            <a:r>
              <a:rPr>
                <a:solidFill>
                  <a:srgbClr val="53585F"/>
                </a:solidFill>
              </a:rPr>
              <a:t>AD groups can restrict app access</a:t>
            </a:r>
          </a:p>
        </p:txBody>
      </p:sp>
      <p:sp>
        <p:nvSpPr>
          <p:cNvPr id="953" name="shinyproxy.io/">
            <a:hlinkClick r:id="rId2"/>
          </p:cNvPr>
          <p:cNvSpPr txBox="1"/>
          <p:nvPr/>
        </p:nvSpPr>
        <p:spPr>
          <a:xfrm>
            <a:off x="14003604" y="2563081"/>
            <a:ext cx="4810634"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vl1pPr>
          </a:lstStyle>
          <a:p>
            <a:r>
              <a:t>shinyproxy.io/</a:t>
            </a: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 name="Shinyproxy documentation: https://www.shinyproxy.io/deploying-apps/…"/>
          <p:cNvSpPr txBox="1">
            <a:spLocks noGrp="1"/>
          </p:cNvSpPr>
          <p:nvPr>
            <p:ph type="body" idx="4294967295"/>
          </p:nvPr>
        </p:nvSpPr>
        <p:spPr>
          <a:xfrm>
            <a:off x="1488677" y="2310475"/>
            <a:ext cx="21406645" cy="9090151"/>
          </a:xfrm>
          <a:prstGeom prst="rect">
            <a:avLst/>
          </a:prstGeom>
        </p:spPr>
        <p:txBody>
          <a:bodyPr anchor="t"/>
          <a:lstStyle/>
          <a:p>
            <a:pPr marL="609996" indent="-609996">
              <a:buClr>
                <a:srgbClr val="447FB5"/>
              </a:buClr>
              <a:buChar char="‣"/>
              <a:defRPr sz="7000"/>
            </a:pPr>
            <a:r>
              <a:t>Shinyproxy documentation: </a:t>
            </a:r>
            <a:r>
              <a:rPr u="sng">
                <a:hlinkClick r:id="" action="ppaction://noaction"/>
              </a:rPr>
              <a:t>https://www.shinyproxy.io/deploying-apps/</a:t>
            </a:r>
          </a:p>
          <a:p>
            <a:pPr marL="609996" indent="-609996">
              <a:buClr>
                <a:srgbClr val="447FB5"/>
              </a:buClr>
              <a:buChar char="‣"/>
              <a:defRPr sz="7000"/>
            </a:pPr>
            <a:endParaRPr u="sng">
              <a:hlinkClick r:id="" action="ppaction://noaction"/>
            </a:endParaRPr>
          </a:p>
          <a:p>
            <a:pPr marL="609996" indent="-609996">
              <a:buClr>
                <a:srgbClr val="447FB5"/>
              </a:buClr>
              <a:buChar char="‣"/>
              <a:defRPr sz="7000"/>
            </a:pPr>
            <a:r>
              <a:t>Shinyproxy github repo: </a:t>
            </a:r>
            <a:r>
              <a:rPr u="sng">
                <a:hlinkClick r:id="rId2"/>
              </a:rPr>
              <a:t>https://github.com/openanalytics/shinyproxy</a:t>
            </a:r>
          </a:p>
        </p:txBody>
      </p:sp>
      <p:sp>
        <p:nvSpPr>
          <p:cNvPr id="956" name="More information"/>
          <p:cNvSpPr/>
          <p:nvPr/>
        </p:nvSpPr>
        <p:spPr>
          <a:xfrm>
            <a:off x="-1" y="31750"/>
            <a:ext cx="24384001"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More information</a:t>
            </a: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 name="RStudio IDE"/>
          <p:cNvSpPr/>
          <p:nvPr/>
        </p:nvSpPr>
        <p:spPr>
          <a:xfrm>
            <a:off x="3084499" y="4255061"/>
            <a:ext cx="5451700" cy="6110025"/>
          </a:xfrm>
          <a:prstGeom prst="rect">
            <a:avLst/>
          </a:prstGeom>
          <a:ln w="25400">
            <a:solidFill>
              <a:srgbClr val="80878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r>
              <a:t>RStudio IDE</a:t>
            </a:r>
          </a:p>
        </p:txBody>
      </p:sp>
      <p:sp>
        <p:nvSpPr>
          <p:cNvPr id="959" name="shinyproxy"/>
          <p:cNvSpPr/>
          <p:nvPr/>
        </p:nvSpPr>
        <p:spPr>
          <a:xfrm>
            <a:off x="15847801" y="4283685"/>
            <a:ext cx="5451700" cy="6052777"/>
          </a:xfrm>
          <a:prstGeom prst="rect">
            <a:avLst/>
          </a:prstGeom>
          <a:ln w="25400">
            <a:solidFill>
              <a:srgbClr val="80878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r>
              <a:t>shinyproxy</a:t>
            </a:r>
          </a:p>
        </p:txBody>
      </p:sp>
      <p:pic>
        <p:nvPicPr>
          <p:cNvPr id="960" name="Image" descr="Image"/>
          <p:cNvPicPr>
            <a:picLocks noChangeAspect="1"/>
          </p:cNvPicPr>
          <p:nvPr/>
        </p:nvPicPr>
        <p:blipFill>
          <a:blip r:embed="rId2">
            <a:extLst/>
          </a:blip>
          <a:stretch>
            <a:fillRect/>
          </a:stretch>
        </p:blipFill>
        <p:spPr>
          <a:xfrm>
            <a:off x="3382036" y="6582823"/>
            <a:ext cx="2064100" cy="2064100"/>
          </a:xfrm>
          <a:prstGeom prst="rect">
            <a:avLst/>
          </a:prstGeom>
          <a:ln w="12700">
            <a:miter lim="400000"/>
          </a:ln>
        </p:spPr>
      </p:pic>
      <p:pic>
        <p:nvPicPr>
          <p:cNvPr id="961" name="Image" descr="Image"/>
          <p:cNvPicPr>
            <a:picLocks noChangeAspect="1"/>
          </p:cNvPicPr>
          <p:nvPr/>
        </p:nvPicPr>
        <p:blipFill>
          <a:blip r:embed="rId3">
            <a:extLst/>
          </a:blip>
          <a:stretch>
            <a:fillRect/>
          </a:stretch>
        </p:blipFill>
        <p:spPr>
          <a:xfrm>
            <a:off x="4345051" y="7035637"/>
            <a:ext cx="548874" cy="548873"/>
          </a:xfrm>
          <a:prstGeom prst="rect">
            <a:avLst/>
          </a:prstGeom>
          <a:ln w="12700">
            <a:miter lim="400000"/>
          </a:ln>
        </p:spPr>
      </p:pic>
      <p:pic>
        <p:nvPicPr>
          <p:cNvPr id="962" name="SafeCom_server.png" descr="SafeCom_server.png"/>
          <p:cNvPicPr>
            <a:picLocks noChangeAspect="1"/>
          </p:cNvPicPr>
          <p:nvPr/>
        </p:nvPicPr>
        <p:blipFill>
          <a:blip r:embed="rId4">
            <a:extLst/>
          </a:blip>
          <a:srcRect b="15082"/>
          <a:stretch>
            <a:fillRect/>
          </a:stretch>
        </p:blipFill>
        <p:spPr>
          <a:xfrm>
            <a:off x="16866492" y="5991888"/>
            <a:ext cx="3414180" cy="3091187"/>
          </a:xfrm>
          <a:prstGeom prst="rect">
            <a:avLst/>
          </a:prstGeom>
          <a:ln w="12700">
            <a:miter lim="400000"/>
          </a:ln>
        </p:spPr>
      </p:pic>
      <p:pic>
        <p:nvPicPr>
          <p:cNvPr id="963" name="SafeCom_server.png" descr="SafeCom_server.png"/>
          <p:cNvPicPr>
            <a:picLocks noChangeAspect="1"/>
          </p:cNvPicPr>
          <p:nvPr/>
        </p:nvPicPr>
        <p:blipFill>
          <a:blip r:embed="rId4">
            <a:extLst/>
          </a:blip>
          <a:srcRect b="15082"/>
          <a:stretch>
            <a:fillRect/>
          </a:stretch>
        </p:blipFill>
        <p:spPr>
          <a:xfrm>
            <a:off x="4953893" y="6069243"/>
            <a:ext cx="3414180" cy="3091188"/>
          </a:xfrm>
          <a:prstGeom prst="rect">
            <a:avLst/>
          </a:prstGeom>
          <a:ln w="12700">
            <a:miter lim="400000"/>
          </a:ln>
        </p:spPr>
      </p:pic>
      <p:pic>
        <p:nvPicPr>
          <p:cNvPr id="964" name="Image" descr="Image"/>
          <p:cNvPicPr>
            <a:picLocks noChangeAspect="1"/>
          </p:cNvPicPr>
          <p:nvPr/>
        </p:nvPicPr>
        <p:blipFill>
          <a:blip r:embed="rId3">
            <a:extLst/>
          </a:blip>
          <a:stretch>
            <a:fillRect/>
          </a:stretch>
        </p:blipFill>
        <p:spPr>
          <a:xfrm>
            <a:off x="7189851" y="7899237"/>
            <a:ext cx="548873" cy="548873"/>
          </a:xfrm>
          <a:prstGeom prst="rect">
            <a:avLst/>
          </a:prstGeom>
          <a:ln w="12700">
            <a:miter lim="400000"/>
          </a:ln>
        </p:spPr>
      </p:pic>
      <p:cxnSp>
        <p:nvCxnSpPr>
          <p:cNvPr id="965" name="Connection Line"/>
          <p:cNvCxnSpPr>
            <a:cxnSpLocks/>
            <a:stCxn id="958" idx="3"/>
            <a:endCxn id="959" idx="1"/>
          </p:cNvCxnSpPr>
          <p:nvPr/>
        </p:nvCxnSpPr>
        <p:spPr>
          <a:xfrm>
            <a:off x="8536199" y="7310074"/>
            <a:ext cx="7311602" cy="0"/>
          </a:xfrm>
          <a:prstGeom prst="straightConnector1">
            <a:avLst/>
          </a:prstGeom>
          <a:ln w="25400">
            <a:solidFill>
              <a:srgbClr val="5A5F5E"/>
            </a:solidFill>
            <a:miter lim="400000"/>
            <a:tailEnd type="triangle"/>
          </a:ln>
        </p:spPr>
      </p:cxnSp>
      <p:sp>
        <p:nvSpPr>
          <p:cNvPr id="966" name="Build a Docker Image"/>
          <p:cNvSpPr txBox="1"/>
          <p:nvPr/>
        </p:nvSpPr>
        <p:spPr>
          <a:xfrm>
            <a:off x="8682657" y="9661162"/>
            <a:ext cx="7018686" cy="83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a:latin typeface="Gill Sans"/>
                <a:ea typeface="Gill Sans"/>
                <a:cs typeface="Gill Sans"/>
                <a:sym typeface="Gill Sans"/>
              </a:defRPr>
            </a:lvl1pPr>
          </a:lstStyle>
          <a:p>
            <a:r>
              <a:t>Build a Docker Image</a:t>
            </a:r>
          </a:p>
        </p:txBody>
      </p:sp>
      <p:pic>
        <p:nvPicPr>
          <p:cNvPr id="967" name="RStudio_Hex_shiny.png" descr="RStudio_Hex_shiny.png"/>
          <p:cNvPicPr>
            <a:picLocks noChangeAspect="1"/>
          </p:cNvPicPr>
          <p:nvPr/>
        </p:nvPicPr>
        <p:blipFill>
          <a:blip r:embed="rId5">
            <a:extLst/>
          </a:blip>
          <a:stretch>
            <a:fillRect/>
          </a:stretch>
        </p:blipFill>
        <p:spPr>
          <a:xfrm>
            <a:off x="19309387" y="7855611"/>
            <a:ext cx="548873" cy="636126"/>
          </a:xfrm>
          <a:prstGeom prst="rect">
            <a:avLst/>
          </a:prstGeom>
          <a:ln w="12700">
            <a:miter lim="400000"/>
          </a:ln>
        </p:spPr>
      </p:pic>
      <p:pic>
        <p:nvPicPr>
          <p:cNvPr id="968" name="Image" descr="Image"/>
          <p:cNvPicPr>
            <a:picLocks noChangeAspect="1"/>
          </p:cNvPicPr>
          <p:nvPr/>
        </p:nvPicPr>
        <p:blipFill>
          <a:blip r:embed="rId6">
            <a:extLst/>
          </a:blip>
          <a:stretch>
            <a:fillRect/>
          </a:stretch>
        </p:blipFill>
        <p:spPr>
          <a:xfrm>
            <a:off x="11354171" y="7897165"/>
            <a:ext cx="1494970" cy="1494970"/>
          </a:xfrm>
          <a:prstGeom prst="rect">
            <a:avLst/>
          </a:prstGeom>
          <a:ln w="12700">
            <a:miter lim="400000"/>
          </a:ln>
        </p:spPr>
      </p:pic>
      <p:pic>
        <p:nvPicPr>
          <p:cNvPr id="969" name="Image" descr="Image"/>
          <p:cNvPicPr>
            <a:picLocks noChangeAspect="1"/>
          </p:cNvPicPr>
          <p:nvPr/>
        </p:nvPicPr>
        <p:blipFill>
          <a:blip r:embed="rId7">
            <a:extLst/>
          </a:blip>
          <a:stretch>
            <a:fillRect/>
          </a:stretch>
        </p:blipFill>
        <p:spPr>
          <a:xfrm>
            <a:off x="11783593" y="6992011"/>
            <a:ext cx="636126" cy="636126"/>
          </a:xfrm>
          <a:prstGeom prst="rect">
            <a:avLst/>
          </a:prstGeom>
          <a:ln w="12700">
            <a:miter lim="400000"/>
          </a:ln>
        </p:spPr>
      </p:pic>
      <p:sp>
        <p:nvSpPr>
          <p:cNvPr id="970" name="How do I deploy apps?"/>
          <p:cNvSpPr/>
          <p:nvPr/>
        </p:nvSpPr>
        <p:spPr>
          <a:xfrm>
            <a:off x="-1" y="31750"/>
            <a:ext cx="24384001"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How do I deploy apps?</a:t>
            </a: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 name="Screen Shot 2014-07-09 at 9.47.41 AM (1).png" descr="Screen Shot 2014-07-09 at 9.47.41 AM (1).png"/>
          <p:cNvPicPr>
            <a:picLocks noChangeAspect="1"/>
          </p:cNvPicPr>
          <p:nvPr/>
        </p:nvPicPr>
        <p:blipFill>
          <a:blip r:embed="rId2">
            <a:extLst/>
          </a:blip>
          <a:stretch>
            <a:fillRect/>
          </a:stretch>
        </p:blipFill>
        <p:spPr>
          <a:xfrm>
            <a:off x="6623597" y="-279400"/>
            <a:ext cx="17785803" cy="10178003"/>
          </a:xfrm>
          <a:prstGeom prst="rect">
            <a:avLst/>
          </a:prstGeom>
          <a:ln w="12700">
            <a:miter lim="400000"/>
          </a:ln>
        </p:spPr>
      </p:pic>
      <p:sp>
        <p:nvSpPr>
          <p:cNvPr id="160" name="Course Intro"/>
          <p:cNvSpPr txBox="1">
            <a:spLocks noGrp="1"/>
          </p:cNvSpPr>
          <p:nvPr>
            <p:ph type="body" idx="21"/>
          </p:nvPr>
        </p:nvSpPr>
        <p:spPr>
          <a:prstGeom prst="rect">
            <a:avLst/>
          </a:prstGeom>
        </p:spPr>
        <p:txBody>
          <a:bodyPr/>
          <a:lstStyle/>
          <a:p>
            <a:r>
              <a:rPr dirty="0"/>
              <a:t>Course </a:t>
            </a:r>
            <a:r>
              <a:rPr lang="en-US" dirty="0"/>
              <a:t>Overview</a:t>
            </a:r>
            <a:endParaRPr dirty="0"/>
          </a:p>
        </p:txBody>
      </p:sp>
      <p:sp>
        <p:nvSpPr>
          <p:cNvPr id="161" name="&amp; Github for Data science"/>
          <p:cNvSpPr txBox="1">
            <a:spLocks noGrp="1"/>
          </p:cNvSpPr>
          <p:nvPr>
            <p:ph type="body" idx="22"/>
          </p:nvPr>
        </p:nvSpPr>
        <p:spPr>
          <a:prstGeom prst="rect">
            <a:avLst/>
          </a:prstGeom>
        </p:spPr>
        <p:txBody>
          <a:bodyPr/>
          <a:lstStyle/>
          <a:p>
            <a:r>
              <a:rPr dirty="0"/>
              <a:t>&amp; </a:t>
            </a:r>
            <a:r>
              <a:rPr lang="en-US" dirty="0"/>
              <a:t>Introduction to GitHub &amp; Shiny</a:t>
            </a:r>
            <a:endParaRPr dirty="0"/>
          </a:p>
        </p:txBody>
      </p:sp>
      <p:sp>
        <p:nvSpPr>
          <p:cNvPr id="162"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63" name="Image" descr="Image"/>
          <p:cNvPicPr>
            <a:picLocks noChangeAspect="1"/>
          </p:cNvPicPr>
          <p:nvPr/>
        </p:nvPicPr>
        <p:blipFill>
          <a:blip r:embed="rId3">
            <a:extLst/>
          </a:blip>
          <a:stretch>
            <a:fillRect/>
          </a:stretch>
        </p:blipFill>
        <p:spPr>
          <a:xfrm>
            <a:off x="21493725" y="12348527"/>
            <a:ext cx="2764118" cy="939801"/>
          </a:xfrm>
          <a:prstGeom prst="rect">
            <a:avLst/>
          </a:prstGeom>
          <a:ln w="12700">
            <a:miter lim="400000"/>
          </a:ln>
        </p:spPr>
      </p:pic>
    </p:spTree>
    <p:extLst>
      <p:ext uri="{BB962C8B-B14F-4D97-AF65-F5344CB8AC3E}">
        <p14:creationId xmlns:p14="http://schemas.microsoft.com/office/powerpoint/2010/main" val="157548075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What is github?"/>
          <p:cNvSpPr txBox="1">
            <a:spLocks noGrp="1"/>
          </p:cNvSpPr>
          <p:nvPr>
            <p:ph type="title"/>
          </p:nvPr>
        </p:nvSpPr>
        <p:spPr>
          <a:prstGeom prst="rect">
            <a:avLst/>
          </a:prstGeom>
        </p:spPr>
        <p:txBody>
          <a:bodyPr/>
          <a:lstStyle>
            <a:lvl1pPr defTabSz="676909">
              <a:defRPr sz="12300"/>
            </a:lvl1pPr>
          </a:lstStyle>
          <a:p>
            <a:r>
              <a:t>What is github?</a:t>
            </a:r>
          </a:p>
        </p:txBody>
      </p:sp>
      <p:sp>
        <p:nvSpPr>
          <p:cNvPr id="192" name="Git is a Version Control Software…"/>
          <p:cNvSpPr txBox="1">
            <a:spLocks noGrp="1"/>
          </p:cNvSpPr>
          <p:nvPr>
            <p:ph type="body" idx="1"/>
          </p:nvPr>
        </p:nvSpPr>
        <p:spPr>
          <a:prstGeom prst="rect">
            <a:avLst/>
          </a:prstGeom>
        </p:spPr>
        <p:txBody>
          <a:bodyPr/>
          <a:lstStyle/>
          <a:p>
            <a:pPr marL="609996" indent="-609996">
              <a:buClr>
                <a:srgbClr val="535353"/>
              </a:buClr>
              <a:buSzPct val="82000"/>
              <a:buChar char="•"/>
            </a:pPr>
            <a:r>
              <a:t>Git is a Version Control Software</a:t>
            </a:r>
          </a:p>
          <a:p>
            <a:pPr marL="609996" indent="-609996">
              <a:buClr>
                <a:srgbClr val="535353"/>
              </a:buClr>
              <a:buSzPct val="82000"/>
              <a:buChar char="•"/>
            </a:pPr>
            <a:r>
              <a:t>Github stores the files for your project in a remote location and checks the differences as you change your code</a:t>
            </a:r>
          </a:p>
          <a:p>
            <a:pPr marL="609996" indent="-609996">
              <a:buClr>
                <a:srgbClr val="535353"/>
              </a:buClr>
              <a:buSzPct val="82000"/>
              <a:buChar char="•"/>
            </a:pPr>
            <a:r>
              <a:t>This allows you to roll back to previous versions of your project if you need to go back</a:t>
            </a:r>
          </a:p>
          <a:p>
            <a:pPr marL="609996" indent="-609996">
              <a:buClr>
                <a:srgbClr val="535353"/>
              </a:buClr>
              <a:buSzPct val="82000"/>
              <a:buChar char="•"/>
            </a:pPr>
            <a:r>
              <a:t>Makes sharing and collaboration much easier using the Github website</a:t>
            </a:r>
          </a:p>
        </p:txBody>
      </p:sp>
    </p:spTree>
  </p:cSld>
  <p:clrMapOvr>
    <a:masterClrMapping/>
  </p:clrMapOvr>
  <p:transition spd="med"/>
</p:sld>
</file>

<file path=ppt/theme/theme1.xml><?xml version="1.0" encoding="utf-8"?>
<a:theme xmlns:a="http://schemas.openxmlformats.org/drawingml/2006/main"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53</TotalTime>
  <Words>3973</Words>
  <Application>Microsoft Office PowerPoint</Application>
  <PresentationFormat>Custom</PresentationFormat>
  <Paragraphs>608</Paragraphs>
  <Slides>85</Slides>
  <Notes>10</Notes>
  <HiddenSlides>0</HiddenSlides>
  <MMClips>12</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85</vt:i4>
      </vt:variant>
    </vt:vector>
  </HeadingPairs>
  <TitlesOfParts>
    <vt:vector size="98" baseType="lpstr">
      <vt:lpstr>Arial</vt:lpstr>
      <vt:lpstr>Avenir Roman</vt:lpstr>
      <vt:lpstr>Courier</vt:lpstr>
      <vt:lpstr>Damascus Regular</vt:lpstr>
      <vt:lpstr>Gill Sans</vt:lpstr>
      <vt:lpstr>Gill Sans Light</vt:lpstr>
      <vt:lpstr>Helvetica</vt:lpstr>
      <vt:lpstr>Helvetica Neue</vt:lpstr>
      <vt:lpstr>Helvetica Neue Bold Condensed</vt:lpstr>
      <vt:lpstr>Lucida Grande</vt:lpstr>
      <vt:lpstr>Marker Felt</vt:lpstr>
      <vt:lpstr>Monaco</vt:lpstr>
      <vt:lpstr>Showroom</vt:lpstr>
      <vt:lpstr>PowerPoint Presentation</vt:lpstr>
      <vt:lpstr>PowerPoint Presentation</vt:lpstr>
      <vt:lpstr>PowerPoint Presentation</vt:lpstr>
      <vt:lpstr>PowerPoint Presentation</vt:lpstr>
      <vt:lpstr>About me</vt:lpstr>
      <vt:lpstr>course Schedule</vt:lpstr>
      <vt:lpstr>PowerPoint Presentation</vt:lpstr>
      <vt:lpstr>PowerPoint Presentation</vt:lpstr>
      <vt:lpstr>What is github?</vt:lpstr>
      <vt:lpstr>Other version control</vt:lpstr>
      <vt:lpstr>PowerPoint Presentation</vt:lpstr>
      <vt:lpstr>PowerPoint Presentation</vt:lpstr>
      <vt:lpstr>PowerPoint Presentation</vt:lpstr>
      <vt:lpstr>PowerPoint Presentation</vt:lpstr>
      <vt:lpstr>PowerPoint Presentation</vt:lpstr>
      <vt:lpstr>R projects</vt:lpstr>
      <vt:lpstr>How do projects work?</vt:lpstr>
      <vt:lpstr>PowerPoint Presentation</vt:lpstr>
      <vt:lpstr>PowerPoint Presentation</vt:lpstr>
      <vt:lpstr>PowerPoint Presentation</vt:lpstr>
      <vt:lpstr>PowerPoint Presentation</vt:lpstr>
      <vt:lpstr>PowerPoint Presentation</vt:lpstr>
      <vt:lpstr>PowerPoint Presentation</vt:lpstr>
      <vt:lpstr>Whats the command 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saving your single file app</vt:lpstr>
      <vt:lpstr>saving your multiple file app</vt:lpstr>
      <vt:lpstr>PowerPoint Presentation</vt:lpstr>
      <vt:lpstr>PowerPoint Presentation</vt:lpstr>
      <vt:lpstr>shinyapps.io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Arnold, Geoffrey</cp:lastModifiedBy>
  <cp:revision>9</cp:revision>
  <dcterms:modified xsi:type="dcterms:W3CDTF">2020-12-09T18:44:27Z</dcterms:modified>
</cp:coreProperties>
</file>